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2"/>
  </p:notesMasterIdLst>
  <p:sldIdLst>
    <p:sldId id="330" r:id="rId2"/>
    <p:sldId id="332" r:id="rId3"/>
    <p:sldId id="331" r:id="rId4"/>
    <p:sldId id="333" r:id="rId5"/>
    <p:sldId id="336" r:id="rId6"/>
    <p:sldId id="335" r:id="rId7"/>
    <p:sldId id="362" r:id="rId8"/>
    <p:sldId id="363" r:id="rId9"/>
    <p:sldId id="337" r:id="rId10"/>
    <p:sldId id="338" r:id="rId11"/>
    <p:sldId id="339" r:id="rId12"/>
    <p:sldId id="340" r:id="rId13"/>
    <p:sldId id="364" r:id="rId14"/>
    <p:sldId id="342" r:id="rId15"/>
    <p:sldId id="343" r:id="rId16"/>
    <p:sldId id="365" r:id="rId17"/>
    <p:sldId id="366" r:id="rId18"/>
    <p:sldId id="367" r:id="rId19"/>
    <p:sldId id="369" r:id="rId20"/>
    <p:sldId id="370" r:id="rId21"/>
    <p:sldId id="345" r:id="rId22"/>
    <p:sldId id="346" r:id="rId23"/>
    <p:sldId id="347" r:id="rId24"/>
    <p:sldId id="350" r:id="rId25"/>
    <p:sldId id="348" r:id="rId26"/>
    <p:sldId id="349" r:id="rId27"/>
    <p:sldId id="351" r:id="rId28"/>
    <p:sldId id="371" r:id="rId29"/>
    <p:sldId id="353" r:id="rId30"/>
    <p:sldId id="378" r:id="rId31"/>
    <p:sldId id="354" r:id="rId32"/>
    <p:sldId id="355" r:id="rId33"/>
    <p:sldId id="356" r:id="rId34"/>
    <p:sldId id="357" r:id="rId35"/>
    <p:sldId id="361" r:id="rId36"/>
    <p:sldId id="374" r:id="rId37"/>
    <p:sldId id="375" r:id="rId38"/>
    <p:sldId id="376" r:id="rId39"/>
    <p:sldId id="377" r:id="rId40"/>
    <p:sldId id="380" r:id="rId41"/>
    <p:sldId id="379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72" r:id="rId5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2B2B2"/>
    <a:srgbClr val="0000CC"/>
    <a:srgbClr val="969696"/>
    <a:srgbClr val="5F5F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93226" autoAdjust="0"/>
  </p:normalViewPr>
  <p:slideViewPr>
    <p:cSldViewPr>
      <p:cViewPr varScale="1">
        <p:scale>
          <a:sx n="118" d="100"/>
          <a:sy n="118" d="100"/>
        </p:scale>
        <p:origin x="438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7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7" Type="http://schemas.openxmlformats.org/officeDocument/2006/relationships/image" Target="../media/image82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7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10" Type="http://schemas.openxmlformats.org/officeDocument/2006/relationships/image" Target="../media/image92.wmf"/><Relationship Id="rId4" Type="http://schemas.openxmlformats.org/officeDocument/2006/relationships/image" Target="../media/image87.wmf"/><Relationship Id="rId9" Type="http://schemas.openxmlformats.org/officeDocument/2006/relationships/image" Target="../media/image91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102.wmf"/><Relationship Id="rId7" Type="http://schemas.openxmlformats.org/officeDocument/2006/relationships/image" Target="../media/image50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Relationship Id="rId9" Type="http://schemas.openxmlformats.org/officeDocument/2006/relationships/image" Target="../media/image10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fld id="{B961683D-0C32-40B8-AE52-2D1680D08AA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稳态：直流电路：稳态就是在输入固定的情况下，稳定的输出。</a:t>
            </a:r>
          </a:p>
          <a:p>
            <a:r>
              <a:rPr lang="en-US" altLang="zh-CN" dirty="0" smtClean="0"/>
              <a:t>          </a:t>
            </a:r>
            <a:r>
              <a:rPr lang="zh-CN" altLang="en-US" dirty="0" smtClean="0"/>
              <a:t>交流电路：在频率稳定的情况下，稳定的输出。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8510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Δ δ </a:t>
            </a:r>
            <a:r>
              <a:rPr lang="en-US" altLang="zh-CN" dirty="0" smtClean="0"/>
              <a:t>delta </a:t>
            </a:r>
            <a:r>
              <a:rPr lang="en-US" altLang="zh-CN" dirty="0" err="1" smtClean="0"/>
              <a:t>delt</a:t>
            </a:r>
            <a:r>
              <a:rPr lang="en-US" altLang="zh-CN" dirty="0" smtClean="0"/>
              <a:t> </a:t>
            </a:r>
            <a:r>
              <a:rPr lang="zh-CN" altLang="en-US" dirty="0" smtClean="0"/>
              <a:t>德尔塔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778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Δ δ </a:t>
            </a:r>
            <a:r>
              <a:rPr lang="en-US" altLang="zh-CN" dirty="0" smtClean="0"/>
              <a:t>delta </a:t>
            </a:r>
            <a:r>
              <a:rPr lang="en-US" altLang="zh-CN" dirty="0" err="1" smtClean="0"/>
              <a:t>delt</a:t>
            </a:r>
            <a:r>
              <a:rPr lang="en-US" altLang="zh-CN" dirty="0" smtClean="0"/>
              <a:t> </a:t>
            </a:r>
            <a:r>
              <a:rPr lang="zh-CN" altLang="en-US" dirty="0" smtClean="0"/>
              <a:t>德尔塔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236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Δ δ </a:t>
            </a:r>
            <a:r>
              <a:rPr lang="en-US" altLang="zh-CN" dirty="0" smtClean="0"/>
              <a:t>delta </a:t>
            </a:r>
            <a:r>
              <a:rPr lang="en-US" altLang="zh-CN" dirty="0" err="1" smtClean="0"/>
              <a:t>delt</a:t>
            </a:r>
            <a:r>
              <a:rPr lang="en-US" altLang="zh-CN" dirty="0" smtClean="0"/>
              <a:t> </a:t>
            </a:r>
            <a:r>
              <a:rPr lang="zh-CN" altLang="en-US" dirty="0" smtClean="0"/>
              <a:t>德尔塔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17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自然</a:t>
            </a:r>
            <a:r>
              <a:rPr lang="zh-CN" altLang="en-US" i="0" dirty="0" smtClean="0">
                <a:effectLst/>
              </a:rPr>
              <a:t>常数</a:t>
            </a:r>
            <a:r>
              <a:rPr lang="en-US" altLang="zh-CN" dirty="0" smtClean="0"/>
              <a:t>e=</a:t>
            </a:r>
            <a:r>
              <a:rPr lang="en-US" altLang="zh-CN" dirty="0" smtClean="0">
                <a:effectLst/>
              </a:rPr>
              <a:t>2.71828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301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/'</a:t>
            </a:r>
            <a:r>
              <a:rPr lang="en-US" altLang="zh-CN" dirty="0" err="1" smtClean="0"/>
              <a:t>epsɪlɒn</a:t>
            </a:r>
            <a:r>
              <a:rPr lang="en-US" altLang="zh-CN" dirty="0" smtClean="0"/>
              <a:t>/ epsilon </a:t>
            </a:r>
            <a:r>
              <a:rPr lang="zh-CN" altLang="en-US" dirty="0" smtClean="0"/>
              <a:t>艾普西隆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0872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/'</a:t>
            </a:r>
            <a:r>
              <a:rPr lang="en-US" altLang="zh-CN" dirty="0" err="1" smtClean="0"/>
              <a:t>epsɪlɒn</a:t>
            </a:r>
            <a:r>
              <a:rPr lang="en-US" altLang="zh-CN" dirty="0" smtClean="0"/>
              <a:t>/ epsilon </a:t>
            </a:r>
            <a:r>
              <a:rPr lang="zh-CN" altLang="en-US" dirty="0" smtClean="0"/>
              <a:t>艾普西隆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71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/'</a:t>
            </a:r>
            <a:r>
              <a:rPr lang="en-US" altLang="zh-CN" dirty="0" err="1" smtClean="0"/>
              <a:t>epsɪlɒn</a:t>
            </a:r>
            <a:r>
              <a:rPr lang="en-US" altLang="zh-CN" dirty="0" smtClean="0"/>
              <a:t>/ epsilon </a:t>
            </a:r>
            <a:r>
              <a:rPr lang="zh-CN" altLang="en-US" dirty="0" smtClean="0"/>
              <a:t>艾普西隆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369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/'</a:t>
            </a:r>
            <a:r>
              <a:rPr lang="en-US" altLang="zh-CN" dirty="0" err="1" smtClean="0"/>
              <a:t>epsɪlɒn</a:t>
            </a:r>
            <a:r>
              <a:rPr lang="en-US" altLang="zh-CN" dirty="0" smtClean="0"/>
              <a:t>/ epsilon </a:t>
            </a:r>
            <a:r>
              <a:rPr lang="zh-CN" altLang="en-US" dirty="0" smtClean="0"/>
              <a:t>艾普西隆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3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ε</a:t>
            </a:r>
            <a:r>
              <a:rPr lang="en-US" altLang="zh-CN" dirty="0" smtClean="0"/>
              <a:t> </a:t>
            </a:r>
            <a:r>
              <a:rPr lang="el-GR" altLang="zh-CN" dirty="0" smtClean="0"/>
              <a:t>/'</a:t>
            </a:r>
            <a:r>
              <a:rPr lang="en-US" altLang="zh-CN" dirty="0" err="1" smtClean="0"/>
              <a:t>epsɪlɒn</a:t>
            </a:r>
            <a:r>
              <a:rPr lang="en-US" altLang="zh-CN" dirty="0" smtClean="0"/>
              <a:t>/ epsilon </a:t>
            </a:r>
            <a:r>
              <a:rPr lang="zh-CN" altLang="en-US" dirty="0" smtClean="0"/>
              <a:t>艾普西隆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638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Δ δ </a:t>
            </a:r>
            <a:r>
              <a:rPr lang="en-US" altLang="zh-CN" dirty="0" smtClean="0"/>
              <a:t>delta </a:t>
            </a:r>
            <a:r>
              <a:rPr lang="en-US" altLang="zh-CN" dirty="0" err="1" smtClean="0"/>
              <a:t>delt</a:t>
            </a:r>
            <a:r>
              <a:rPr lang="en-US" altLang="zh-CN" dirty="0" smtClean="0"/>
              <a:t> </a:t>
            </a:r>
            <a:r>
              <a:rPr lang="zh-CN" altLang="en-US" dirty="0" smtClean="0"/>
              <a:t>德尔塔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1629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Δ δ </a:t>
            </a:r>
            <a:r>
              <a:rPr lang="en-US" altLang="zh-CN" dirty="0" smtClean="0"/>
              <a:t>delta </a:t>
            </a:r>
            <a:r>
              <a:rPr lang="en-US" altLang="zh-CN" dirty="0" err="1" smtClean="0"/>
              <a:t>delt</a:t>
            </a:r>
            <a:r>
              <a:rPr lang="en-US" altLang="zh-CN" dirty="0" smtClean="0"/>
              <a:t> </a:t>
            </a:r>
            <a:r>
              <a:rPr lang="zh-CN" altLang="en-US" dirty="0" smtClean="0"/>
              <a:t>德尔塔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1683D-0C32-40B8-AE52-2D1680D08AA2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79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2"/>
          <p:cNvGrpSpPr>
            <a:grpSpLocks/>
          </p:cNvGrpSpPr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9933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99332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9933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33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33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336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9933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33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933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9934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9934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934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9343" name="Rectangle 1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C0E5456-5EBF-48BA-A7F9-36B7A539BD2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34987A-FA31-484A-B1FD-5B928CC97F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140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7813"/>
            <a:ext cx="19431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7813"/>
            <a:ext cx="56769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D50C5-0E3F-435F-9367-CCECB4A0BB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9442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7616164-70CD-49C3-AC8A-C90B7D6B5D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5808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11C911E-FF83-420A-B292-77BF6282F7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304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277813"/>
            <a:ext cx="7772400" cy="58531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BD45DEC-EFF7-4E13-80B7-B5239C7C04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14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24FEEF4-FE24-48DB-9BAF-F449BDBA4A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614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9144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D15C1CF-16C1-4ACF-A52B-B56792E01A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29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EDB28C-1B9B-443D-8CED-F5041884E2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661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67A4FC-1953-42D4-8A16-0D357AF288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45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DF528D-9496-4A84-9749-C8426F7043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94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3CF0C-8462-460B-838F-8E0353C184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484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196745-BF49-4B02-9FC8-805A76E7E1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944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BDD391-F70E-449B-8B38-897BB71169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431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E8EBA-D354-48BF-8320-BB58F569B4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069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61430B-E733-4C7F-82C4-849044BFC4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910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06" name="Group 2"/>
          <p:cNvGrpSpPr>
            <a:grpSpLocks/>
          </p:cNvGrpSpPr>
          <p:nvPr/>
        </p:nvGrpSpPr>
        <p:grpSpPr bwMode="auto">
          <a:xfrm>
            <a:off x="0" y="0"/>
            <a:ext cx="8686800" cy="2996952"/>
            <a:chOff x="0" y="0"/>
            <a:chExt cx="5472" cy="3072"/>
          </a:xfrm>
        </p:grpSpPr>
        <p:sp>
          <p:nvSpPr>
            <p:cNvPr id="9830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98308" name="Group 4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9830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831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8077200" cy="52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831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3376"/>
            <a:ext cx="8077200" cy="514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9831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51575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endParaRPr lang="en-US" altLang="zh-CN"/>
          </a:p>
        </p:txBody>
      </p:sp>
      <p:sp>
        <p:nvSpPr>
          <p:cNvPr id="9831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000"/>
            </a:lvl1pPr>
          </a:lstStyle>
          <a:p>
            <a:endParaRPr lang="en-US" altLang="zh-CN"/>
          </a:p>
        </p:txBody>
      </p:sp>
      <p:sp>
        <p:nvSpPr>
          <p:cNvPr id="9831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/>
            </a:lvl1pPr>
          </a:lstStyle>
          <a:p>
            <a:fld id="{0AF2CE22-6558-495F-B58A-6C216928406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8316" name="Line 12"/>
          <p:cNvSpPr>
            <a:spLocks noChangeShapeType="1"/>
          </p:cNvSpPr>
          <p:nvPr/>
        </p:nvSpPr>
        <p:spPr bwMode="auto">
          <a:xfrm>
            <a:off x="0" y="2971968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3.wmf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9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54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53.wmf"/><Relationship Id="rId5" Type="http://schemas.openxmlformats.org/officeDocument/2006/relationships/image" Target="../media/image26.png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50.wmf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62.png"/><Relationship Id="rId4" Type="http://schemas.openxmlformats.org/officeDocument/2006/relationships/image" Target="../media/image6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7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wmf"/><Relationship Id="rId11" Type="http://schemas.openxmlformats.org/officeDocument/2006/relationships/image" Target="../media/image66.wmf"/><Relationship Id="rId5" Type="http://schemas.openxmlformats.org/officeDocument/2006/relationships/oleObject" Target="../embeddings/oleObject31.bin"/><Relationship Id="rId10" Type="http://schemas.openxmlformats.org/officeDocument/2006/relationships/oleObject" Target="../embeddings/oleObject33.bin"/><Relationship Id="rId4" Type="http://schemas.openxmlformats.org/officeDocument/2006/relationships/image" Target="../media/image63.wmf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75.wmf"/><Relationship Id="rId3" Type="http://schemas.openxmlformats.org/officeDocument/2006/relationships/image" Target="../media/image68.pn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41.bin"/><Relationship Id="rId1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3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66.wmf"/><Relationship Id="rId5" Type="http://schemas.openxmlformats.org/officeDocument/2006/relationships/image" Target="../media/image72.wmf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4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82.wmf"/><Relationship Id="rId3" Type="http://schemas.openxmlformats.org/officeDocument/2006/relationships/image" Target="../media/image68.png"/><Relationship Id="rId7" Type="http://schemas.openxmlformats.org/officeDocument/2006/relationships/image" Target="../media/image78.wmf"/><Relationship Id="rId12" Type="http://schemas.openxmlformats.org/officeDocument/2006/relationships/image" Target="../media/image80.wmf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2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4.bin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77.wmf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jpg"/><Relationship Id="rId4" Type="http://schemas.openxmlformats.org/officeDocument/2006/relationships/oleObject" Target="../embeddings/oleObject43.bin"/><Relationship Id="rId9" Type="http://schemas.openxmlformats.org/officeDocument/2006/relationships/image" Target="../media/image79.wmf"/><Relationship Id="rId14" Type="http://schemas.openxmlformats.org/officeDocument/2006/relationships/image" Target="../media/image81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89.wmf"/><Relationship Id="rId26" Type="http://schemas.openxmlformats.org/officeDocument/2006/relationships/oleObject" Target="../embeddings/oleObject56.bin"/><Relationship Id="rId3" Type="http://schemas.openxmlformats.org/officeDocument/2006/relationships/image" Target="../media/image93.png"/><Relationship Id="rId21" Type="http://schemas.openxmlformats.org/officeDocument/2006/relationships/image" Target="../media/image68.png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54.bin"/><Relationship Id="rId25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29" Type="http://schemas.openxmlformats.org/officeDocument/2006/relationships/image" Target="../media/image92.wmf"/><Relationship Id="rId1" Type="http://schemas.openxmlformats.org/officeDocument/2006/relationships/vmlDrawing" Target="../drawings/vmlDrawing14.vml"/><Relationship Id="rId6" Type="http://schemas.microsoft.com/office/2007/relationships/hdphoto" Target="../media/hdphoto6.wdp"/><Relationship Id="rId11" Type="http://schemas.openxmlformats.org/officeDocument/2006/relationships/oleObject" Target="../embeddings/oleObject51.bin"/><Relationship Id="rId24" Type="http://schemas.openxmlformats.org/officeDocument/2006/relationships/image" Target="../media/image95.png"/><Relationship Id="rId32" Type="http://schemas.openxmlformats.org/officeDocument/2006/relationships/image" Target="../media/image99.png"/><Relationship Id="rId5" Type="http://schemas.openxmlformats.org/officeDocument/2006/relationships/image" Target="../media/image94.png"/><Relationship Id="rId15" Type="http://schemas.openxmlformats.org/officeDocument/2006/relationships/oleObject" Target="../embeddings/oleObject53.bin"/><Relationship Id="rId23" Type="http://schemas.openxmlformats.org/officeDocument/2006/relationships/image" Target="../media/image67.wmf"/><Relationship Id="rId28" Type="http://schemas.openxmlformats.org/officeDocument/2006/relationships/oleObject" Target="../embeddings/oleObject57.bin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55.bin"/><Relationship Id="rId31" Type="http://schemas.openxmlformats.org/officeDocument/2006/relationships/image" Target="../media/image98.jpg"/><Relationship Id="rId4" Type="http://schemas.microsoft.com/office/2007/relationships/hdphoto" Target="../media/hdphoto5.wdp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87.wmf"/><Relationship Id="rId22" Type="http://schemas.openxmlformats.org/officeDocument/2006/relationships/oleObject" Target="../embeddings/oleObject34.bin"/><Relationship Id="rId27" Type="http://schemas.openxmlformats.org/officeDocument/2006/relationships/image" Target="../media/image91.wmf"/><Relationship Id="rId30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111.png"/><Relationship Id="rId26" Type="http://schemas.openxmlformats.org/officeDocument/2006/relationships/image" Target="../media/image106.wmf"/><Relationship Id="rId3" Type="http://schemas.openxmlformats.org/officeDocument/2006/relationships/oleObject" Target="../embeddings/oleObject58.bin"/><Relationship Id="rId21" Type="http://schemas.openxmlformats.org/officeDocument/2006/relationships/image" Target="../media/image114.png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04.wmf"/><Relationship Id="rId17" Type="http://schemas.openxmlformats.org/officeDocument/2006/relationships/image" Target="../media/image110.png"/><Relationship Id="rId25" Type="http://schemas.openxmlformats.org/officeDocument/2006/relationships/oleObject" Target="../embeddings/oleObject65.bin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62.bin"/><Relationship Id="rId24" Type="http://schemas.openxmlformats.org/officeDocument/2006/relationships/image" Target="../media/image50.wmf"/><Relationship Id="rId5" Type="http://schemas.openxmlformats.org/officeDocument/2006/relationships/oleObject" Target="../embeddings/oleObject59.bin"/><Relationship Id="rId15" Type="http://schemas.openxmlformats.org/officeDocument/2006/relationships/image" Target="../media/image108.png"/><Relationship Id="rId23" Type="http://schemas.openxmlformats.org/officeDocument/2006/relationships/oleObject" Target="../embeddings/oleObject64.bin"/><Relationship Id="rId28" Type="http://schemas.openxmlformats.org/officeDocument/2006/relationships/image" Target="../media/image107.wmf"/><Relationship Id="rId10" Type="http://schemas.openxmlformats.org/officeDocument/2006/relationships/image" Target="../media/image103.wmf"/><Relationship Id="rId19" Type="http://schemas.openxmlformats.org/officeDocument/2006/relationships/image" Target="../media/image112.png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105.wmf"/><Relationship Id="rId22" Type="http://schemas.openxmlformats.org/officeDocument/2006/relationships/image" Target="../media/image115.png"/><Relationship Id="rId27" Type="http://schemas.openxmlformats.org/officeDocument/2006/relationships/oleObject" Target="../embeddings/oleObject6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oleObject" Target="../embeddings/oleObject67.bin"/><Relationship Id="rId7" Type="http://schemas.openxmlformats.org/officeDocument/2006/relationships/image" Target="../media/image118.png"/><Relationship Id="rId12" Type="http://schemas.openxmlformats.org/officeDocument/2006/relationships/image" Target="../media/image112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7.wmf"/><Relationship Id="rId11" Type="http://schemas.openxmlformats.org/officeDocument/2006/relationships/image" Target="../media/image111.png"/><Relationship Id="rId5" Type="http://schemas.openxmlformats.org/officeDocument/2006/relationships/oleObject" Target="../embeddings/oleObject68.bin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16.wmf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1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oleObject" Target="../embeddings/oleObject71.bin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7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2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32.png"/><Relationship Id="rId4" Type="http://schemas.microsoft.com/office/2007/relationships/hdphoto" Target="../media/hdphoto7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34.png"/><Relationship Id="rId4" Type="http://schemas.microsoft.com/office/2007/relationships/hdphoto" Target="../media/hdphoto7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35.png"/><Relationship Id="rId4" Type="http://schemas.microsoft.com/office/2007/relationships/hdphoto" Target="../media/hdphoto9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notesSlide" Target="../notesSlides/notesSlide6.xml"/><Relationship Id="rId7" Type="http://schemas.microsoft.com/office/2007/relationships/hdphoto" Target="../media/hdphoto10.wdp"/><Relationship Id="rId12" Type="http://schemas.openxmlformats.org/officeDocument/2006/relationships/image" Target="../media/image138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5.png"/><Relationship Id="rId11" Type="http://schemas.openxmlformats.org/officeDocument/2006/relationships/image" Target="../media/image137.wmf"/><Relationship Id="rId5" Type="http://schemas.microsoft.com/office/2007/relationships/hdphoto" Target="../media/hdphoto9.wdp"/><Relationship Id="rId10" Type="http://schemas.openxmlformats.org/officeDocument/2006/relationships/oleObject" Target="../embeddings/oleObject74.bin"/><Relationship Id="rId4" Type="http://schemas.openxmlformats.org/officeDocument/2006/relationships/image" Target="../media/image134.png"/><Relationship Id="rId9" Type="http://schemas.openxmlformats.org/officeDocument/2006/relationships/image" Target="../media/image13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34.png"/><Relationship Id="rId4" Type="http://schemas.microsoft.com/office/2007/relationships/hdphoto" Target="../media/hdphoto10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7" Type="http://schemas.microsoft.com/office/2007/relationships/hdphoto" Target="../media/hdphoto1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microsoft.com/office/2007/relationships/hdphoto" Target="../media/hdphoto11.wdp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g"/><Relationship Id="rId4" Type="http://schemas.microsoft.com/office/2007/relationships/hdphoto" Target="../media/hdphoto1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jpg"/><Relationship Id="rId4" Type="http://schemas.microsoft.com/office/2007/relationships/hdphoto" Target="../media/hdphoto1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16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10" Type="http://schemas.openxmlformats.org/officeDocument/2006/relationships/image" Target="../media/image14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800" dirty="0">
                <a:latin typeface="宋体" panose="02010600030101010101" pitchFamily="2" charset="-122"/>
              </a:rPr>
              <a:t>第七章  一阶</a:t>
            </a:r>
            <a:r>
              <a:rPr lang="zh-CN" altLang="en-US" sz="3800" dirty="0" smtClean="0">
                <a:latin typeface="宋体" panose="02010600030101010101" pitchFamily="2" charset="-122"/>
              </a:rPr>
              <a:t>电路</a:t>
            </a:r>
            <a:r>
              <a:rPr lang="zh-CN" altLang="en-US" sz="3800" dirty="0" smtClean="0">
                <a:solidFill>
                  <a:schemeClr val="tx1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3800" dirty="0">
                <a:solidFill>
                  <a:schemeClr val="tx1"/>
                </a:solidFill>
                <a:latin typeface="宋体" panose="02010600030101010101" pitchFamily="2" charset="-122"/>
              </a:rPr>
              <a:t>时域分析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动态电路的方程及其初始条件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一阶电路的零输入响应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一阶电路的零状态响应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一阶电路的全</a:t>
            </a:r>
            <a:r>
              <a:rPr lang="zh-CN" altLang="en-US" dirty="0" smtClean="0"/>
              <a:t>响应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一阶电路</a:t>
            </a:r>
            <a:r>
              <a:rPr lang="zh-CN" altLang="en-US" dirty="0" smtClean="0"/>
              <a:t>的阶跃响应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一</a:t>
            </a:r>
            <a:r>
              <a:rPr lang="zh-CN" altLang="en-US" dirty="0"/>
              <a:t>阶电路</a:t>
            </a:r>
            <a:r>
              <a:rPr lang="zh-CN" altLang="en-US" dirty="0" smtClean="0"/>
              <a:t>的冲激响应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980728"/>
            <a:ext cx="3311525" cy="537369"/>
          </a:xfrm>
        </p:spPr>
        <p:txBody>
          <a:bodyPr/>
          <a:lstStyle/>
          <a:p>
            <a:r>
              <a:rPr lang="zh-CN" altLang="en-US" sz="3400" b="1" dirty="0">
                <a:latin typeface="楷体_GB2312" pitchFamily="49" charset="-122"/>
                <a:ea typeface="楷体_GB2312" pitchFamily="49" charset="-122"/>
              </a:rPr>
              <a:t>一、</a:t>
            </a:r>
            <a:r>
              <a:rPr lang="en-US" altLang="zh-CN" sz="2900" b="1" i="1" dirty="0">
                <a:ea typeface="楷体_GB2312" pitchFamily="49" charset="-122"/>
              </a:rPr>
              <a:t>RC</a:t>
            </a:r>
            <a:r>
              <a:rPr lang="zh-CN" altLang="en-US" sz="2900" b="1" dirty="0">
                <a:latin typeface="楷体_GB2312" pitchFamily="49" charset="-122"/>
                <a:ea typeface="楷体_GB2312" pitchFamily="49" charset="-122"/>
              </a:rPr>
              <a:t>串联电路</a:t>
            </a:r>
          </a:p>
        </p:txBody>
      </p:sp>
      <p:pic>
        <p:nvPicPr>
          <p:cNvPr id="3788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064518"/>
            <a:ext cx="28860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885" name="Rectangle 5"/>
          <p:cNvSpPr>
            <a:spLocks noChangeArrowheads="1"/>
          </p:cNvSpPr>
          <p:nvPr/>
        </p:nvSpPr>
        <p:spPr bwMode="auto">
          <a:xfrm>
            <a:off x="394890" y="1581423"/>
            <a:ext cx="2952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>
                <a:latin typeface="+mj-ea"/>
                <a:ea typeface="+mj-ea"/>
              </a:rPr>
              <a:t>（</a:t>
            </a:r>
            <a:r>
              <a:rPr lang="en-US" altLang="zh-CN" sz="2800" b="1" dirty="0">
                <a:latin typeface="+mj-ea"/>
                <a:ea typeface="+mj-ea"/>
              </a:rPr>
              <a:t>1</a:t>
            </a:r>
            <a:r>
              <a:rPr lang="zh-CN" altLang="en-US" sz="2800" b="1" dirty="0">
                <a:latin typeface="+mj-ea"/>
                <a:ea typeface="+mj-ea"/>
              </a:rPr>
              <a:t>）确定初始值</a:t>
            </a:r>
            <a:r>
              <a:rPr lang="zh-CN" altLang="en-US" dirty="0">
                <a:latin typeface="+mj-ea"/>
                <a:ea typeface="+mj-ea"/>
              </a:rPr>
              <a:t> </a:t>
            </a:r>
          </a:p>
        </p:txBody>
      </p:sp>
      <p:sp>
        <p:nvSpPr>
          <p:cNvPr id="378886" name="Rectangle 6"/>
          <p:cNvSpPr>
            <a:spLocks noChangeArrowheads="1"/>
          </p:cNvSpPr>
          <p:nvPr/>
        </p:nvSpPr>
        <p:spPr bwMode="auto">
          <a:xfrm>
            <a:off x="394890" y="2780928"/>
            <a:ext cx="5040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+mj-ea"/>
                <a:ea typeface="+mj-ea"/>
              </a:rPr>
              <a:t>（</a:t>
            </a:r>
            <a:r>
              <a:rPr lang="en-US" altLang="zh-CN" sz="2800" b="1" dirty="0">
                <a:latin typeface="+mj-ea"/>
                <a:ea typeface="+mj-ea"/>
              </a:rPr>
              <a:t>2</a:t>
            </a:r>
            <a:r>
              <a:rPr lang="zh-CN" altLang="en-US" sz="2800" b="1" dirty="0">
                <a:latin typeface="+mj-ea"/>
                <a:ea typeface="+mj-ea"/>
              </a:rPr>
              <a:t>）列</a:t>
            </a:r>
            <a:r>
              <a:rPr lang="en-US" altLang="zh-CN" sz="2800" b="1" dirty="0">
                <a:latin typeface="+mj-ea"/>
                <a:ea typeface="+mj-ea"/>
              </a:rPr>
              <a:t>t≥0</a:t>
            </a:r>
            <a:r>
              <a:rPr lang="zh-CN" altLang="en-US" sz="2800" b="1" dirty="0">
                <a:latin typeface="+mj-ea"/>
                <a:ea typeface="+mj-ea"/>
              </a:rPr>
              <a:t>时的微分方程</a:t>
            </a:r>
          </a:p>
        </p:txBody>
      </p:sp>
      <p:sp>
        <p:nvSpPr>
          <p:cNvPr id="378887" name="Rectangle 7"/>
          <p:cNvSpPr>
            <a:spLocks noChangeArrowheads="1"/>
          </p:cNvSpPr>
          <p:nvPr/>
        </p:nvSpPr>
        <p:spPr bwMode="auto">
          <a:xfrm>
            <a:off x="394890" y="4581525"/>
            <a:ext cx="4824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+mj-ea"/>
                <a:ea typeface="+mj-ea"/>
              </a:rPr>
              <a:t>（</a:t>
            </a:r>
            <a:r>
              <a:rPr lang="en-US" altLang="zh-CN" sz="2800" b="1" dirty="0">
                <a:latin typeface="+mj-ea"/>
                <a:ea typeface="+mj-ea"/>
              </a:rPr>
              <a:t>3</a:t>
            </a:r>
            <a:r>
              <a:rPr lang="zh-CN" altLang="en-US" sz="2800" b="1" dirty="0">
                <a:latin typeface="+mj-ea"/>
                <a:ea typeface="+mj-ea"/>
              </a:rPr>
              <a:t>）由初始值确定积分常数</a:t>
            </a:r>
          </a:p>
        </p:txBody>
      </p:sp>
      <p:sp>
        <p:nvSpPr>
          <p:cNvPr id="378890" name="Rectangle 10"/>
          <p:cNvSpPr>
            <a:spLocks noChangeArrowheads="1"/>
          </p:cNvSpPr>
          <p:nvPr/>
        </p:nvSpPr>
        <p:spPr bwMode="auto">
          <a:xfrm>
            <a:off x="7901732" y="2763143"/>
            <a:ext cx="2159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/>
          </a:p>
        </p:txBody>
      </p:sp>
      <p:graphicFrame>
        <p:nvGraphicFramePr>
          <p:cNvPr id="37889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707999"/>
              </p:ext>
            </p:extLst>
          </p:nvPr>
        </p:nvGraphicFramePr>
        <p:xfrm>
          <a:off x="1548606" y="2132856"/>
          <a:ext cx="34559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6" name="公式" r:id="rId4" imgW="1688760" imgH="228600" progId="Equation.3">
                  <p:embed/>
                </p:oleObj>
              </mc:Choice>
              <mc:Fallback>
                <p:oleObj name="公式" r:id="rId4" imgW="168876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606" y="2132856"/>
                        <a:ext cx="34559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9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209974"/>
              </p:ext>
            </p:extLst>
          </p:nvPr>
        </p:nvGraphicFramePr>
        <p:xfrm>
          <a:off x="3599607" y="3088999"/>
          <a:ext cx="309562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7" name="公式" r:id="rId6" imgW="1688760" imgH="393480" progId="Equation.3">
                  <p:embed/>
                </p:oleObj>
              </mc:Choice>
              <mc:Fallback>
                <p:oleObj name="公式" r:id="rId6" imgW="1688760" imgH="3934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9607" y="3088999"/>
                        <a:ext cx="3095625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9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424542"/>
              </p:ext>
            </p:extLst>
          </p:nvPr>
        </p:nvGraphicFramePr>
        <p:xfrm>
          <a:off x="2726258" y="3814366"/>
          <a:ext cx="316865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8" name="公式" r:id="rId8" imgW="1054080" imgH="393480" progId="Equation.3">
                  <p:embed/>
                </p:oleObj>
              </mc:Choice>
              <mc:Fallback>
                <p:oleObj name="公式" r:id="rId8" imgW="1054080" imgH="393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6258" y="3814366"/>
                        <a:ext cx="3168650" cy="76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96" name="Rectangle 16"/>
          <p:cNvSpPr>
            <a:spLocks noChangeArrowheads="1"/>
          </p:cNvSpPr>
          <p:nvPr/>
        </p:nvSpPr>
        <p:spPr bwMode="auto">
          <a:xfrm>
            <a:off x="2447082" y="3376337"/>
            <a:ext cx="1233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>
                <a:ea typeface="隶书" panose="02010509060101010101" pitchFamily="49" charset="-122"/>
                <a:cs typeface="Times New Roman" panose="02020603050405020304" pitchFamily="18" charset="0"/>
              </a:rPr>
              <a:t>   KVL</a:t>
            </a:r>
            <a:r>
              <a:rPr lang="zh-CN" altLang="en-US" sz="2000" dirty="0">
                <a:ea typeface="隶书" panose="020105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000" dirty="0"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78898" name="Object 1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9115193"/>
              </p:ext>
            </p:extLst>
          </p:nvPr>
        </p:nvGraphicFramePr>
        <p:xfrm>
          <a:off x="7004050" y="4051300"/>
          <a:ext cx="11128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9" name="Equation" r:id="rId10" imgW="622080" imgH="241200" progId="Equation.DSMT4">
                  <p:embed/>
                </p:oleObj>
              </mc:Choice>
              <mc:Fallback>
                <p:oleObj name="Equation" r:id="rId10" imgW="622080" imgH="241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0" y="4051300"/>
                        <a:ext cx="11128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8899" name="Rectangle 19"/>
              <p:cNvSpPr>
                <a:spLocks noChangeArrowheads="1"/>
              </p:cNvSpPr>
              <p:nvPr/>
            </p:nvSpPr>
            <p:spPr bwMode="auto">
              <a:xfrm>
                <a:off x="5795913" y="4652963"/>
                <a:ext cx="2376487" cy="12318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i="1" dirty="0" smtClean="0">
                    <a:latin typeface="+mj-lt"/>
                  </a:rPr>
                  <a:t>A =</a:t>
                </a:r>
                <a:r>
                  <a:rPr lang="en-US" altLang="zh-CN" sz="2400" dirty="0">
                    <a:latin typeface="+mj-lt"/>
                  </a:rPr>
                  <a:t> </a:t>
                </a:r>
                <a:r>
                  <a:rPr lang="en-US" altLang="zh-CN" sz="2400" i="1" dirty="0">
                    <a:latin typeface="+mj-lt"/>
                  </a:rPr>
                  <a:t>U</a:t>
                </a:r>
                <a:r>
                  <a:rPr lang="en-US" altLang="zh-CN" sz="2400" baseline="-25000" dirty="0">
                    <a:latin typeface="+mj-lt"/>
                  </a:rPr>
                  <a:t>S1</a:t>
                </a:r>
              </a:p>
              <a:p>
                <a:pPr>
                  <a:spcBef>
                    <a:spcPct val="0"/>
                  </a:spcBef>
                </a:pPr>
                <a:endParaRPr lang="en-US" altLang="zh-CN" sz="2400" b="1" baseline="-25000" dirty="0">
                  <a:latin typeface="+mj-lt"/>
                </a:endParaRPr>
              </a:p>
              <a:p>
                <a:pPr>
                  <a:spcBef>
                    <a:spcPct val="0"/>
                  </a:spcBef>
                </a:pPr>
                <a:r>
                  <a:rPr lang="en-US" altLang="zh-CN" sz="2400" i="1" dirty="0" smtClean="0">
                    <a:latin typeface="+mj-lt"/>
                  </a:rPr>
                  <a:t>p</a:t>
                </a:r>
                <a:r>
                  <a:rPr lang="en-US" altLang="zh-CN" sz="2400" dirty="0" smtClean="0">
                    <a:latin typeface="+mj-lt"/>
                  </a:rPr>
                  <a:t> = </a:t>
                </a:r>
                <a:r>
                  <a:rPr lang="en-US" altLang="zh-CN" sz="2400" dirty="0" smtClean="0">
                    <a:latin typeface="+mn-ea"/>
                    <a:ea typeface="+mn-ea"/>
                  </a:rPr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altLang="zh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78899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5913" y="4652963"/>
                <a:ext cx="2376487" cy="1231812"/>
              </a:xfrm>
              <a:prstGeom prst="rect">
                <a:avLst/>
              </a:prstGeom>
              <a:blipFill>
                <a:blip r:embed="rId12"/>
                <a:stretch>
                  <a:fillRect l="-4103" t="-3960" b="-396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03" name="Line 23"/>
          <p:cNvSpPr>
            <a:spLocks noChangeShapeType="1"/>
          </p:cNvSpPr>
          <p:nvPr/>
        </p:nvSpPr>
        <p:spPr bwMode="auto">
          <a:xfrm>
            <a:off x="6911132" y="1496318"/>
            <a:ext cx="288925" cy="504825"/>
          </a:xfrm>
          <a:prstGeom prst="line">
            <a:avLst/>
          </a:prstGeom>
          <a:noFill/>
          <a:ln w="825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04" name="Line 24"/>
          <p:cNvSpPr>
            <a:spLocks noChangeShapeType="1"/>
          </p:cNvSpPr>
          <p:nvPr/>
        </p:nvSpPr>
        <p:spPr bwMode="auto">
          <a:xfrm flipH="1">
            <a:off x="6695232" y="1496318"/>
            <a:ext cx="215900" cy="5048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05" name="Rectangle 25"/>
          <p:cNvSpPr>
            <a:spLocks noChangeArrowheads="1"/>
          </p:cNvSpPr>
          <p:nvPr/>
        </p:nvSpPr>
        <p:spPr bwMode="auto">
          <a:xfrm>
            <a:off x="7560419" y="1569343"/>
            <a:ext cx="792163" cy="431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06" name="Rectangle 26"/>
          <p:cNvSpPr>
            <a:spLocks noChangeArrowheads="1"/>
          </p:cNvSpPr>
          <p:nvPr/>
        </p:nvSpPr>
        <p:spPr bwMode="auto">
          <a:xfrm>
            <a:off x="7919194" y="2072580"/>
            <a:ext cx="2889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07" name="Rectangle 27"/>
          <p:cNvSpPr>
            <a:spLocks noChangeArrowheads="1"/>
          </p:cNvSpPr>
          <p:nvPr/>
        </p:nvSpPr>
        <p:spPr bwMode="auto">
          <a:xfrm>
            <a:off x="8136682" y="2288480"/>
            <a:ext cx="215900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08" name="Rectangle 28"/>
          <p:cNvSpPr>
            <a:spLocks noChangeArrowheads="1"/>
          </p:cNvSpPr>
          <p:nvPr/>
        </p:nvSpPr>
        <p:spPr bwMode="auto">
          <a:xfrm>
            <a:off x="7055594" y="1135955"/>
            <a:ext cx="431800" cy="2889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789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90" y="5402263"/>
            <a:ext cx="5329238" cy="14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19" name="Rectangle 39"/>
          <p:cNvSpPr>
            <a:spLocks noChangeArrowheads="1"/>
          </p:cNvSpPr>
          <p:nvPr/>
        </p:nvSpPr>
        <p:spPr bwMode="auto">
          <a:xfrm>
            <a:off x="611560" y="260350"/>
            <a:ext cx="8532440" cy="55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7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8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78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8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8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2" grpId="0"/>
      <p:bldP spid="378885" grpId="0"/>
      <p:bldP spid="378886" grpId="0"/>
      <p:bldP spid="378887" grpId="0"/>
      <p:bldP spid="378896" grpId="0"/>
      <p:bldP spid="3788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9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60" y="1124744"/>
            <a:ext cx="28860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9914" name="Rectangle 10"/>
          <p:cNvSpPr>
            <a:spLocks noChangeArrowheads="1"/>
          </p:cNvSpPr>
          <p:nvPr/>
        </p:nvSpPr>
        <p:spPr bwMode="auto">
          <a:xfrm>
            <a:off x="1853060" y="2175669"/>
            <a:ext cx="2159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/>
          </a:p>
        </p:txBody>
      </p:sp>
      <p:sp>
        <p:nvSpPr>
          <p:cNvPr id="379921" name="Rectangle 17"/>
          <p:cNvSpPr>
            <a:spLocks noChangeArrowheads="1"/>
          </p:cNvSpPr>
          <p:nvPr/>
        </p:nvSpPr>
        <p:spPr bwMode="auto">
          <a:xfrm>
            <a:off x="2929385" y="3145631"/>
            <a:ext cx="4984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cs typeface="Times New Roman" panose="02020603050405020304" pitchFamily="18" charset="0"/>
              </a:rPr>
              <a:t>         </a:t>
            </a:r>
            <a:endParaRPr lang="en-US" altLang="zh-CN"/>
          </a:p>
        </p:txBody>
      </p:sp>
      <p:sp>
        <p:nvSpPr>
          <p:cNvPr id="379926" name="Rectangle 22"/>
          <p:cNvSpPr>
            <a:spLocks noChangeArrowheads="1"/>
          </p:cNvSpPr>
          <p:nvPr/>
        </p:nvSpPr>
        <p:spPr bwMode="auto">
          <a:xfrm>
            <a:off x="3505647" y="2534444"/>
            <a:ext cx="279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CN"/>
          </a:p>
        </p:txBody>
      </p:sp>
      <p:pic>
        <p:nvPicPr>
          <p:cNvPr id="379939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60" y="3285331"/>
            <a:ext cx="3455987" cy="24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40" name="Picture 3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CC"/>
              </a:clrFrom>
              <a:clrTo>
                <a:srgbClr val="FFFF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133600"/>
            <a:ext cx="4429125" cy="38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9944" name="Rectangle 40"/>
          <p:cNvSpPr>
            <a:spLocks noChangeArrowheads="1"/>
          </p:cNvSpPr>
          <p:nvPr/>
        </p:nvSpPr>
        <p:spPr bwMode="auto">
          <a:xfrm>
            <a:off x="611188" y="260350"/>
            <a:ext cx="7221537" cy="5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41" name="Rectangle 13"/>
          <p:cNvSpPr>
            <a:spLocks noChangeArrowheads="1"/>
          </p:cNvSpPr>
          <p:nvPr/>
        </p:nvSpPr>
        <p:spPr bwMode="auto">
          <a:xfrm>
            <a:off x="611560" y="260350"/>
            <a:ext cx="7148140" cy="57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  <p:sp>
        <p:nvSpPr>
          <p:cNvPr id="3" name="内容占位符 2"/>
          <p:cNvSpPr>
            <a:spLocks noGrp="1"/>
          </p:cNvSpPr>
          <p:nvPr>
            <p:ph/>
          </p:nvPr>
        </p:nvSpPr>
        <p:spPr>
          <a:xfrm>
            <a:off x="611560" y="1052737"/>
            <a:ext cx="8075240" cy="5472608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时间常数</a:t>
            </a:r>
            <a:r>
              <a:rPr lang="el-GR" altLang="zh-CN" i="1" dirty="0" smtClean="0">
                <a:latin typeface="+mj-lt"/>
              </a:rPr>
              <a:t>τ</a:t>
            </a:r>
            <a:r>
              <a:rPr lang="zh-CN" altLang="en-US" dirty="0" smtClean="0">
                <a:latin typeface="+mj-lt"/>
              </a:rPr>
              <a:t>的</a:t>
            </a:r>
            <a:r>
              <a:rPr lang="zh-CN" altLang="en-US" dirty="0">
                <a:latin typeface="+mj-lt"/>
              </a:rPr>
              <a:t>几何意义：</a:t>
            </a: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75" t="2750" r="9675" b="44750"/>
          <a:stretch/>
        </p:blipFill>
        <p:spPr>
          <a:xfrm>
            <a:off x="651345" y="1718939"/>
            <a:ext cx="5216799" cy="37262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6" t="75600" r="-1388" b="128"/>
          <a:stretch/>
        </p:blipFill>
        <p:spPr>
          <a:xfrm>
            <a:off x="3347864" y="2028796"/>
            <a:ext cx="5678812" cy="1510917"/>
          </a:xfrm>
          <a:prstGeom prst="rect">
            <a:avLst/>
          </a:prstGeom>
        </p:spPr>
      </p:pic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23968" y="5406315"/>
            <a:ext cx="79524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j-lt"/>
              </a:rPr>
              <a:t>曲线上任意一点，如果以该点的斜率为固定变换率衰减，经过</a:t>
            </a:r>
            <a:r>
              <a:rPr lang="el-GR" altLang="zh-CN" sz="2400" i="1" dirty="0" smtClean="0">
                <a:latin typeface="+mj-lt"/>
              </a:rPr>
              <a:t>τ</a:t>
            </a:r>
            <a:r>
              <a:rPr lang="zh-CN" altLang="en-US" sz="2400" dirty="0" smtClean="0">
                <a:latin typeface="+mj-lt"/>
              </a:rPr>
              <a:t>时间后为零。</a:t>
            </a:r>
            <a:endParaRPr lang="zh-CN" alt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28860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1817043" y="2102644"/>
            <a:ext cx="2159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/>
          </a:p>
        </p:txBody>
      </p:sp>
      <p:sp>
        <p:nvSpPr>
          <p:cNvPr id="380935" name="Rectangle 7"/>
          <p:cNvSpPr>
            <a:spLocks noChangeArrowheads="1"/>
          </p:cNvSpPr>
          <p:nvPr/>
        </p:nvSpPr>
        <p:spPr bwMode="auto">
          <a:xfrm>
            <a:off x="2893368" y="3072606"/>
            <a:ext cx="4984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cs typeface="Times New Roman" panose="02020603050405020304" pitchFamily="18" charset="0"/>
              </a:rPr>
              <a:t>         </a:t>
            </a:r>
            <a:endParaRPr lang="en-US" altLang="zh-CN"/>
          </a:p>
        </p:txBody>
      </p:sp>
      <p:sp>
        <p:nvSpPr>
          <p:cNvPr id="380938" name="Rectangle 10"/>
          <p:cNvSpPr>
            <a:spLocks noChangeArrowheads="1"/>
          </p:cNvSpPr>
          <p:nvPr/>
        </p:nvSpPr>
        <p:spPr bwMode="auto">
          <a:xfrm>
            <a:off x="3469630" y="2461419"/>
            <a:ext cx="279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CN"/>
          </a:p>
        </p:txBody>
      </p:sp>
      <p:sp>
        <p:nvSpPr>
          <p:cNvPr id="380941" name="Rectangle 13"/>
          <p:cNvSpPr>
            <a:spLocks noChangeArrowheads="1"/>
          </p:cNvSpPr>
          <p:nvPr/>
        </p:nvSpPr>
        <p:spPr bwMode="auto">
          <a:xfrm>
            <a:off x="611560" y="260350"/>
            <a:ext cx="7148140" cy="57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  <p:sp>
        <p:nvSpPr>
          <p:cNvPr id="380942" name="Text Box 14"/>
          <p:cNvSpPr txBox="1">
            <a:spLocks noChangeArrowheads="1"/>
          </p:cNvSpPr>
          <p:nvPr/>
        </p:nvSpPr>
        <p:spPr bwMode="auto">
          <a:xfrm>
            <a:off x="251520" y="3283744"/>
            <a:ext cx="84249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/>
              <a:t>开关切换到</a:t>
            </a:r>
            <a:r>
              <a:rPr lang="en-US" altLang="zh-CN" sz="2400" dirty="0"/>
              <a:t>3</a:t>
            </a:r>
            <a:r>
              <a:rPr lang="zh-CN" altLang="en-US" sz="2400" dirty="0"/>
              <a:t>后，电容不断放出能量，而且放出的能量全部被电阻所消耗</a:t>
            </a:r>
            <a:r>
              <a:rPr lang="zh-CN" altLang="en-US" sz="2400" dirty="0" smtClean="0"/>
              <a:t>。电阻</a:t>
            </a:r>
            <a:r>
              <a:rPr lang="zh-CN" altLang="en-US" sz="2400" dirty="0"/>
              <a:t>消耗的能量：</a:t>
            </a:r>
          </a:p>
        </p:txBody>
      </p:sp>
      <p:graphicFrame>
        <p:nvGraphicFramePr>
          <p:cNvPr id="380943" name="Object 15"/>
          <p:cNvGraphicFramePr>
            <a:graphicFrameLocks noGrp="1" noChangeAspect="1"/>
          </p:cNvGraphicFramePr>
          <p:nvPr>
            <p:ph/>
            <p:extLst/>
          </p:nvPr>
        </p:nvGraphicFramePr>
        <p:xfrm>
          <a:off x="251520" y="4077072"/>
          <a:ext cx="8744720" cy="95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64" name="Equation" r:id="rId4" imgW="4965480" imgH="545760" progId="Equation.DSMT4">
                  <p:embed/>
                </p:oleObj>
              </mc:Choice>
              <mc:Fallback>
                <p:oleObj name="Equation" r:id="rId4" imgW="4965480" imgH="545760" progId="Equation.DSMT4">
                  <p:embed/>
                  <p:pic>
                    <p:nvPicPr>
                      <p:cNvPr id="38094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077072"/>
                        <a:ext cx="8744720" cy="9596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>
            <p:extLst/>
          </p:nvPr>
        </p:nvGraphicFramePr>
        <p:xfrm>
          <a:off x="1943709" y="5805264"/>
          <a:ext cx="2016223" cy="774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65" name="Equation" r:id="rId6" imgW="825480" imgH="393480" progId="Equation.DSMT4">
                  <p:embed/>
                </p:oleObj>
              </mc:Choice>
              <mc:Fallback>
                <p:oleObj name="Equation" r:id="rId6" imgW="825480" imgH="393480" progId="Equation.DSMT4">
                  <p:embed/>
                  <p:pic>
                    <p:nvPicPr>
                      <p:cNvPr id="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709" y="5805264"/>
                        <a:ext cx="2016223" cy="774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251520" y="5373216"/>
            <a:ext cx="74168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上一章我们知道，开关在位置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时，电容吸收的能量</a:t>
            </a:r>
            <a:r>
              <a:rPr lang="zh-CN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5410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227563"/>
            <a:ext cx="2771775" cy="369786"/>
          </a:xfrm>
          <a:noFill/>
          <a:ln/>
        </p:spPr>
        <p:txBody>
          <a:bodyPr/>
          <a:lstStyle/>
          <a:p>
            <a:r>
              <a:rPr lang="en-US" altLang="zh-CN" sz="2800" b="1" i="1" dirty="0">
                <a:ea typeface="楷体_GB2312" pitchFamily="49" charset="-122"/>
              </a:rPr>
              <a:t>RL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串联电路</a:t>
            </a:r>
          </a:p>
        </p:txBody>
      </p:sp>
      <p:graphicFrame>
        <p:nvGraphicFramePr>
          <p:cNvPr id="38400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686545720"/>
              </p:ext>
            </p:extLst>
          </p:nvPr>
        </p:nvGraphicFramePr>
        <p:xfrm>
          <a:off x="7019925" y="3779738"/>
          <a:ext cx="10207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12" name="公式" r:id="rId3" imgW="571320" imgH="228600" progId="Equation.3">
                  <p:embed/>
                </p:oleObj>
              </mc:Choice>
              <mc:Fallback>
                <p:oleObj name="公式" r:id="rId3" imgW="5713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3779738"/>
                        <a:ext cx="10207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5" name="Rectangle 5"/>
          <p:cNvSpPr>
            <a:spLocks noChangeArrowheads="1"/>
          </p:cNvSpPr>
          <p:nvPr/>
        </p:nvSpPr>
        <p:spPr bwMode="auto">
          <a:xfrm>
            <a:off x="3419475" y="1546126"/>
            <a:ext cx="2665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1)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确定初始值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84006" name="Rectangle 6"/>
          <p:cNvSpPr>
            <a:spLocks noChangeArrowheads="1"/>
          </p:cNvSpPr>
          <p:nvPr/>
        </p:nvSpPr>
        <p:spPr bwMode="auto">
          <a:xfrm>
            <a:off x="3419475" y="2266851"/>
            <a:ext cx="4608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2)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列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t≥0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时的微分方程</a:t>
            </a:r>
          </a:p>
        </p:txBody>
      </p:sp>
      <p:sp>
        <p:nvSpPr>
          <p:cNvPr id="384007" name="Rectangle 7"/>
          <p:cNvSpPr>
            <a:spLocks noChangeArrowheads="1"/>
          </p:cNvSpPr>
          <p:nvPr/>
        </p:nvSpPr>
        <p:spPr bwMode="auto">
          <a:xfrm>
            <a:off x="3419475" y="4571901"/>
            <a:ext cx="3384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3)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求方程的通解</a:t>
            </a:r>
          </a:p>
        </p:txBody>
      </p:sp>
      <p:graphicFrame>
        <p:nvGraphicFramePr>
          <p:cNvPr id="38400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216559"/>
              </p:ext>
            </p:extLst>
          </p:nvPr>
        </p:nvGraphicFramePr>
        <p:xfrm>
          <a:off x="5784155" y="1412776"/>
          <a:ext cx="310832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13" name="Equation" r:id="rId5" imgW="1587240" imgH="431640" progId="Equation.DSMT4">
                  <p:embed/>
                </p:oleObj>
              </mc:Choice>
              <mc:Fallback>
                <p:oleObj name="Equation" r:id="rId5" imgW="1587240" imgH="4316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155" y="1412776"/>
                        <a:ext cx="3108325" cy="881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059832"/>
              </p:ext>
            </p:extLst>
          </p:nvPr>
        </p:nvGraphicFramePr>
        <p:xfrm>
          <a:off x="4427538" y="2914551"/>
          <a:ext cx="3852862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14" name="公式" r:id="rId7" imgW="1625400" imgH="393480" progId="Equation.3">
                  <p:embed/>
                </p:oleObj>
              </mc:Choice>
              <mc:Fallback>
                <p:oleObj name="公式" r:id="rId7" imgW="1625400" imgH="393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914551"/>
                        <a:ext cx="3852862" cy="728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815186"/>
              </p:ext>
            </p:extLst>
          </p:nvPr>
        </p:nvGraphicFramePr>
        <p:xfrm>
          <a:off x="4067175" y="3706713"/>
          <a:ext cx="2303463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15" name="公式" r:id="rId9" imgW="939600" imgH="393480" progId="Equation.3">
                  <p:embed/>
                </p:oleObj>
              </mc:Choice>
              <mc:Fallback>
                <p:oleObj name="公式" r:id="rId9" imgW="93960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3706713"/>
                        <a:ext cx="2303463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12" name="Rectangle 12"/>
          <p:cNvSpPr>
            <a:spLocks noChangeArrowheads="1"/>
          </p:cNvSpPr>
          <p:nvPr/>
        </p:nvSpPr>
        <p:spPr bwMode="auto">
          <a:xfrm>
            <a:off x="3203575" y="2987576"/>
            <a:ext cx="1403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KVL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： </a:t>
            </a:r>
            <a:r>
              <a:rPr lang="zh-CN" altLang="en-US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zh-CN" altLang="en-US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4015" name="Object 1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377410146"/>
              </p:ext>
            </p:extLst>
          </p:nvPr>
        </p:nvGraphicFramePr>
        <p:xfrm>
          <a:off x="3851275" y="5291038"/>
          <a:ext cx="2451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16" name="公式" r:id="rId11" imgW="1371600" imgH="355320" progId="Equation.3">
                  <p:embed/>
                </p:oleObj>
              </mc:Choice>
              <mc:Fallback>
                <p:oleObj name="公式" r:id="rId11" imgW="1371600" imgH="35532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291038"/>
                        <a:ext cx="24511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4016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5506938"/>
            <a:ext cx="1081088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4020" name="Rectangle 20"/>
          <p:cNvSpPr>
            <a:spLocks noChangeArrowheads="1"/>
          </p:cNvSpPr>
          <p:nvPr/>
        </p:nvSpPr>
        <p:spPr bwMode="auto">
          <a:xfrm>
            <a:off x="3181350" y="2243038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4021" name="Rectangle 21"/>
          <p:cNvSpPr>
            <a:spLocks noChangeArrowheads="1"/>
          </p:cNvSpPr>
          <p:nvPr/>
        </p:nvSpPr>
        <p:spPr bwMode="auto">
          <a:xfrm>
            <a:off x="3181350" y="3059013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4029" name="Rectangle 29"/>
          <p:cNvSpPr>
            <a:spLocks noChangeArrowheads="1"/>
          </p:cNvSpPr>
          <p:nvPr/>
        </p:nvSpPr>
        <p:spPr bwMode="auto">
          <a:xfrm>
            <a:off x="611188" y="260350"/>
            <a:ext cx="7148512" cy="53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  <p:sp>
        <p:nvSpPr>
          <p:cNvPr id="384032" name="Freeform 32"/>
          <p:cNvSpPr>
            <a:spLocks/>
          </p:cNvSpPr>
          <p:nvPr/>
        </p:nvSpPr>
        <p:spPr bwMode="auto">
          <a:xfrm rot="5400000">
            <a:off x="1907977" y="2924993"/>
            <a:ext cx="431800" cy="142875"/>
          </a:xfrm>
          <a:custGeom>
            <a:avLst/>
            <a:gdLst>
              <a:gd name="T0" fmla="*/ 0 w 726"/>
              <a:gd name="T1" fmla="*/ 90 h 90"/>
              <a:gd name="T2" fmla="*/ 91 w 726"/>
              <a:gd name="T3" fmla="*/ 0 h 90"/>
              <a:gd name="T4" fmla="*/ 182 w 726"/>
              <a:gd name="T5" fmla="*/ 90 h 90"/>
              <a:gd name="T6" fmla="*/ 273 w 726"/>
              <a:gd name="T7" fmla="*/ 0 h 90"/>
              <a:gd name="T8" fmla="*/ 363 w 726"/>
              <a:gd name="T9" fmla="*/ 90 h 90"/>
              <a:gd name="T10" fmla="*/ 454 w 726"/>
              <a:gd name="T11" fmla="*/ 0 h 90"/>
              <a:gd name="T12" fmla="*/ 545 w 726"/>
              <a:gd name="T13" fmla="*/ 90 h 90"/>
              <a:gd name="T14" fmla="*/ 636 w 726"/>
              <a:gd name="T15" fmla="*/ 0 h 90"/>
              <a:gd name="T16" fmla="*/ 726 w 726"/>
              <a:gd name="T17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4033" name="Text Box 33"/>
          <p:cNvSpPr txBox="1">
            <a:spLocks noChangeArrowheads="1"/>
          </p:cNvSpPr>
          <p:nvPr/>
        </p:nvSpPr>
        <p:spPr bwMode="auto">
          <a:xfrm>
            <a:off x="757039" y="2420169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/>
              <a:t>+</a:t>
            </a:r>
          </a:p>
        </p:txBody>
      </p:sp>
      <p:sp>
        <p:nvSpPr>
          <p:cNvPr id="384034" name="Text Box 34"/>
          <p:cNvSpPr txBox="1">
            <a:spLocks noChangeArrowheads="1"/>
          </p:cNvSpPr>
          <p:nvPr/>
        </p:nvSpPr>
        <p:spPr bwMode="auto">
          <a:xfrm>
            <a:off x="828477" y="3212331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/>
              <a:t>-</a:t>
            </a:r>
          </a:p>
        </p:txBody>
      </p:sp>
      <p:sp>
        <p:nvSpPr>
          <p:cNvPr id="384035" name="Text Box 35"/>
          <p:cNvSpPr txBox="1">
            <a:spLocks noChangeArrowheads="1"/>
          </p:cNvSpPr>
          <p:nvPr/>
        </p:nvSpPr>
        <p:spPr bwMode="auto">
          <a:xfrm>
            <a:off x="1403152" y="2061394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R</a:t>
            </a:r>
          </a:p>
        </p:txBody>
      </p:sp>
      <p:sp>
        <p:nvSpPr>
          <p:cNvPr id="384037" name="Line 37"/>
          <p:cNvSpPr>
            <a:spLocks noChangeShapeType="1"/>
          </p:cNvSpPr>
          <p:nvPr/>
        </p:nvSpPr>
        <p:spPr bwMode="auto">
          <a:xfrm flipV="1">
            <a:off x="2844602" y="1988369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38" name="Line 38"/>
          <p:cNvSpPr>
            <a:spLocks noChangeShapeType="1"/>
          </p:cNvSpPr>
          <p:nvPr/>
        </p:nvSpPr>
        <p:spPr bwMode="auto">
          <a:xfrm flipH="1">
            <a:off x="1187252" y="1988369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39" name="Line 39"/>
          <p:cNvSpPr>
            <a:spLocks noChangeShapeType="1"/>
          </p:cNvSpPr>
          <p:nvPr/>
        </p:nvSpPr>
        <p:spPr bwMode="auto">
          <a:xfrm>
            <a:off x="2844602" y="3140894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40" name="Line 40"/>
          <p:cNvSpPr>
            <a:spLocks noChangeShapeType="1"/>
          </p:cNvSpPr>
          <p:nvPr/>
        </p:nvSpPr>
        <p:spPr bwMode="auto">
          <a:xfrm flipH="1" flipV="1">
            <a:off x="1187252" y="3933056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42" name="Line 42"/>
          <p:cNvSpPr>
            <a:spLocks noChangeShapeType="1"/>
          </p:cNvSpPr>
          <p:nvPr/>
        </p:nvSpPr>
        <p:spPr bwMode="auto">
          <a:xfrm>
            <a:off x="2052439" y="2348731"/>
            <a:ext cx="1588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43" name="Line 43"/>
          <p:cNvSpPr>
            <a:spLocks noChangeShapeType="1"/>
          </p:cNvSpPr>
          <p:nvPr/>
        </p:nvSpPr>
        <p:spPr bwMode="auto">
          <a:xfrm>
            <a:off x="1188839" y="1988369"/>
            <a:ext cx="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44" name="Oval 44"/>
          <p:cNvSpPr>
            <a:spLocks noChangeArrowheads="1"/>
          </p:cNvSpPr>
          <p:nvPr/>
        </p:nvSpPr>
        <p:spPr bwMode="auto">
          <a:xfrm>
            <a:off x="972939" y="2778944"/>
            <a:ext cx="431800" cy="4333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84045" name="Rectangle 45"/>
          <p:cNvSpPr>
            <a:spLocks noChangeArrowheads="1"/>
          </p:cNvSpPr>
          <p:nvPr/>
        </p:nvSpPr>
        <p:spPr bwMode="auto">
          <a:xfrm>
            <a:off x="1476177" y="1916931"/>
            <a:ext cx="360362" cy="1444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4046" name="Rectangle 46"/>
          <p:cNvSpPr>
            <a:spLocks noChangeArrowheads="1"/>
          </p:cNvSpPr>
          <p:nvPr/>
        </p:nvSpPr>
        <p:spPr bwMode="auto">
          <a:xfrm>
            <a:off x="2771577" y="2637656"/>
            <a:ext cx="144462" cy="5032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4047" name="Line 47"/>
          <p:cNvSpPr>
            <a:spLocks noChangeShapeType="1"/>
          </p:cNvSpPr>
          <p:nvPr/>
        </p:nvSpPr>
        <p:spPr bwMode="auto">
          <a:xfrm>
            <a:off x="2052439" y="3212331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48" name="Line 48"/>
          <p:cNvSpPr>
            <a:spLocks noChangeShapeType="1"/>
          </p:cNvSpPr>
          <p:nvPr/>
        </p:nvSpPr>
        <p:spPr bwMode="auto">
          <a:xfrm>
            <a:off x="1836539" y="1988369"/>
            <a:ext cx="71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49" name="Line 49"/>
          <p:cNvSpPr>
            <a:spLocks noChangeShapeType="1"/>
          </p:cNvSpPr>
          <p:nvPr/>
        </p:nvSpPr>
        <p:spPr bwMode="auto">
          <a:xfrm flipV="1">
            <a:off x="2052439" y="234873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50" name="Oval 50"/>
          <p:cNvSpPr>
            <a:spLocks noChangeArrowheads="1"/>
          </p:cNvSpPr>
          <p:nvPr/>
        </p:nvSpPr>
        <p:spPr bwMode="auto">
          <a:xfrm>
            <a:off x="1907977" y="1950269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4051" name="Oval 51"/>
          <p:cNvSpPr>
            <a:spLocks noChangeArrowheads="1"/>
          </p:cNvSpPr>
          <p:nvPr/>
        </p:nvSpPr>
        <p:spPr bwMode="auto">
          <a:xfrm>
            <a:off x="2014339" y="2277294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4052" name="Oval 52"/>
          <p:cNvSpPr>
            <a:spLocks noChangeArrowheads="1"/>
          </p:cNvSpPr>
          <p:nvPr/>
        </p:nvSpPr>
        <p:spPr bwMode="auto">
          <a:xfrm>
            <a:off x="2195314" y="1950269"/>
            <a:ext cx="73025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4053" name="Line 53"/>
          <p:cNvSpPr>
            <a:spLocks noChangeShapeType="1"/>
          </p:cNvSpPr>
          <p:nvPr/>
        </p:nvSpPr>
        <p:spPr bwMode="auto">
          <a:xfrm flipH="1">
            <a:off x="2268339" y="1988369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54" name="Line 54"/>
          <p:cNvSpPr>
            <a:spLocks noChangeShapeType="1"/>
          </p:cNvSpPr>
          <p:nvPr/>
        </p:nvSpPr>
        <p:spPr bwMode="auto">
          <a:xfrm flipH="1" flipV="1">
            <a:off x="1979414" y="1916931"/>
            <a:ext cx="730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4057" name="AutoShape 57"/>
          <p:cNvSpPr>
            <a:spLocks noChangeArrowheads="1"/>
          </p:cNvSpPr>
          <p:nvPr/>
        </p:nvSpPr>
        <p:spPr bwMode="auto">
          <a:xfrm flipV="1">
            <a:off x="1907977" y="2061394"/>
            <a:ext cx="287337" cy="142875"/>
          </a:xfrm>
          <a:prstGeom prst="curvedUpArrow">
            <a:avLst>
              <a:gd name="adj1" fmla="val 1192"/>
              <a:gd name="adj2" fmla="val 41414"/>
              <a:gd name="adj3" fmla="val 33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84058" name="Text Box 58"/>
          <p:cNvSpPr txBox="1">
            <a:spLocks noChangeArrowheads="1"/>
          </p:cNvSpPr>
          <p:nvPr/>
        </p:nvSpPr>
        <p:spPr bwMode="auto">
          <a:xfrm>
            <a:off x="2412802" y="256463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R</a:t>
            </a:r>
          </a:p>
        </p:txBody>
      </p:sp>
      <p:sp>
        <p:nvSpPr>
          <p:cNvPr id="384059" name="Text Box 59"/>
          <p:cNvSpPr txBox="1">
            <a:spLocks noChangeArrowheads="1"/>
          </p:cNvSpPr>
          <p:nvPr/>
        </p:nvSpPr>
        <p:spPr bwMode="auto">
          <a:xfrm>
            <a:off x="1692077" y="2853556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L</a:t>
            </a:r>
          </a:p>
        </p:txBody>
      </p:sp>
      <p:sp>
        <p:nvSpPr>
          <p:cNvPr id="384060" name="Text Box 60"/>
          <p:cNvSpPr txBox="1">
            <a:spLocks noChangeArrowheads="1"/>
          </p:cNvSpPr>
          <p:nvPr/>
        </p:nvSpPr>
        <p:spPr bwMode="auto">
          <a:xfrm>
            <a:off x="539552" y="278053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84061" name="Text Box 61"/>
          <p:cNvSpPr txBox="1">
            <a:spLocks noChangeArrowheads="1"/>
          </p:cNvSpPr>
          <p:nvPr/>
        </p:nvSpPr>
        <p:spPr bwMode="auto">
          <a:xfrm>
            <a:off x="2844602" y="3069456"/>
            <a:ext cx="360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384062" name="Text Box 62"/>
          <p:cNvSpPr txBox="1">
            <a:spLocks noChangeArrowheads="1"/>
          </p:cNvSpPr>
          <p:nvPr/>
        </p:nvSpPr>
        <p:spPr bwMode="auto">
          <a:xfrm>
            <a:off x="2771775" y="2132707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-</a:t>
            </a:r>
          </a:p>
        </p:txBody>
      </p:sp>
      <p:sp>
        <p:nvSpPr>
          <p:cNvPr id="384063" name="Text Box 63"/>
          <p:cNvSpPr txBox="1">
            <a:spLocks noChangeArrowheads="1"/>
          </p:cNvSpPr>
          <p:nvPr/>
        </p:nvSpPr>
        <p:spPr bwMode="auto">
          <a:xfrm>
            <a:off x="2844602" y="2493070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latin typeface="Times New Roman" panose="02020603050405020304" pitchFamily="18" charset="0"/>
              </a:rPr>
              <a:t>U</a:t>
            </a:r>
            <a:r>
              <a:rPr lang="en-US" altLang="zh-CN" i="1" baseline="-25000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384064" name="Text Box 64"/>
          <p:cNvSpPr txBox="1">
            <a:spLocks noChangeArrowheads="1"/>
          </p:cNvSpPr>
          <p:nvPr/>
        </p:nvSpPr>
        <p:spPr bwMode="auto">
          <a:xfrm>
            <a:off x="2123877" y="278053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>
                <a:latin typeface="Times New Roman" panose="02020603050405020304" pitchFamily="18" charset="0"/>
              </a:rPr>
              <a:t>U</a:t>
            </a:r>
            <a:r>
              <a:rPr lang="en-US" altLang="zh-CN" i="1" baseline="-25000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384065" name="Text Box 65"/>
          <p:cNvSpPr txBox="1">
            <a:spLocks noChangeArrowheads="1"/>
          </p:cNvSpPr>
          <p:nvPr/>
        </p:nvSpPr>
        <p:spPr bwMode="auto">
          <a:xfrm>
            <a:off x="2123877" y="2421756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384066" name="Text Box 66"/>
          <p:cNvSpPr txBox="1">
            <a:spLocks noChangeArrowheads="1"/>
          </p:cNvSpPr>
          <p:nvPr/>
        </p:nvSpPr>
        <p:spPr bwMode="auto">
          <a:xfrm>
            <a:off x="2123877" y="3212331"/>
            <a:ext cx="576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5" grpId="0"/>
      <p:bldP spid="384006" grpId="0"/>
      <p:bldP spid="384007" grpId="0"/>
      <p:bldP spid="3840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683568" y="1252041"/>
            <a:ext cx="2297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求</a:t>
            </a:r>
            <a:r>
              <a:rPr lang="en-US" altLang="zh-CN" sz="2800" b="1" dirty="0" err="1"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2800" b="1" baseline="-25000" dirty="0" err="1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dirty="0" err="1"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2800" b="1" baseline="-25000" dirty="0" err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38504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375318"/>
              </p:ext>
            </p:extLst>
          </p:nvPr>
        </p:nvGraphicFramePr>
        <p:xfrm>
          <a:off x="4088756" y="1756866"/>
          <a:ext cx="31257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159" name="Equation" r:id="rId3" imgW="1498320" imgH="342720" progId="Equation.DSMT4">
                  <p:embed/>
                </p:oleObj>
              </mc:Choice>
              <mc:Fallback>
                <p:oleObj name="Equation" r:id="rId3" imgW="1498320" imgH="3427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8756" y="1756866"/>
                        <a:ext cx="3125787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697324"/>
              </p:ext>
            </p:extLst>
          </p:nvPr>
        </p:nvGraphicFramePr>
        <p:xfrm>
          <a:off x="828031" y="1899741"/>
          <a:ext cx="25923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160" name="公式" r:id="rId5" imgW="1257120" imgH="342720" progId="Equation.3">
                  <p:embed/>
                </p:oleObj>
              </mc:Choice>
              <mc:Fallback>
                <p:oleObj name="公式" r:id="rId5" imgW="1257120" imgH="34272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031" y="1899741"/>
                        <a:ext cx="2592387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44" name="Rectangle 20"/>
          <p:cNvSpPr>
            <a:spLocks noChangeArrowheads="1"/>
          </p:cNvSpPr>
          <p:nvPr/>
        </p:nvSpPr>
        <p:spPr bwMode="auto">
          <a:xfrm>
            <a:off x="3181350" y="2613025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45" name="Rectangle 21"/>
          <p:cNvSpPr>
            <a:spLocks noChangeArrowheads="1"/>
          </p:cNvSpPr>
          <p:nvPr/>
        </p:nvSpPr>
        <p:spPr bwMode="auto">
          <a:xfrm>
            <a:off x="3181350" y="3429000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85046" name="Picture 2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CC"/>
              </a:clrFrom>
              <a:clrTo>
                <a:srgbClr val="FFFF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141663"/>
            <a:ext cx="374332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5056" name="Rectangle 32"/>
          <p:cNvSpPr>
            <a:spLocks noChangeArrowheads="1"/>
          </p:cNvSpPr>
          <p:nvPr/>
        </p:nvSpPr>
        <p:spPr bwMode="auto">
          <a:xfrm>
            <a:off x="611560" y="260350"/>
            <a:ext cx="7148140" cy="57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683568" y="1249987"/>
            <a:ext cx="22971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7-2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5044" name="Rectangle 20"/>
          <p:cNvSpPr>
            <a:spLocks noChangeArrowheads="1"/>
          </p:cNvSpPr>
          <p:nvPr/>
        </p:nvSpPr>
        <p:spPr bwMode="auto">
          <a:xfrm>
            <a:off x="3181350" y="2613025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45" name="Rectangle 21"/>
          <p:cNvSpPr>
            <a:spLocks noChangeArrowheads="1"/>
          </p:cNvSpPr>
          <p:nvPr/>
        </p:nvSpPr>
        <p:spPr bwMode="auto">
          <a:xfrm>
            <a:off x="3181350" y="3429000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56" name="Rectangle 32"/>
          <p:cNvSpPr>
            <a:spLocks noChangeArrowheads="1"/>
          </p:cNvSpPr>
          <p:nvPr/>
        </p:nvSpPr>
        <p:spPr bwMode="auto">
          <a:xfrm>
            <a:off x="611560" y="260350"/>
            <a:ext cx="7148140" cy="57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r="2460"/>
          <a:stretch/>
        </p:blipFill>
        <p:spPr>
          <a:xfrm>
            <a:off x="26312" y="948443"/>
            <a:ext cx="8640961" cy="2244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2010" r="44397" b="86749"/>
          <a:stretch/>
        </p:blipFill>
        <p:spPr>
          <a:xfrm>
            <a:off x="323528" y="3197787"/>
            <a:ext cx="4464496" cy="7352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0" t="15326" r="3364" b="56051"/>
          <a:stretch/>
        </p:blipFill>
        <p:spPr>
          <a:xfrm>
            <a:off x="6156176" y="2060848"/>
            <a:ext cx="273630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683568" y="1249987"/>
            <a:ext cx="22971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7-2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5044" name="Rectangle 20"/>
          <p:cNvSpPr>
            <a:spLocks noChangeArrowheads="1"/>
          </p:cNvSpPr>
          <p:nvPr/>
        </p:nvSpPr>
        <p:spPr bwMode="auto">
          <a:xfrm>
            <a:off x="3181350" y="2613025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45" name="Rectangle 21"/>
          <p:cNvSpPr>
            <a:spLocks noChangeArrowheads="1"/>
          </p:cNvSpPr>
          <p:nvPr/>
        </p:nvSpPr>
        <p:spPr bwMode="auto">
          <a:xfrm>
            <a:off x="3181350" y="3429000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56" name="Rectangle 32"/>
          <p:cNvSpPr>
            <a:spLocks noChangeArrowheads="1"/>
          </p:cNvSpPr>
          <p:nvPr/>
        </p:nvSpPr>
        <p:spPr bwMode="auto">
          <a:xfrm>
            <a:off x="611560" y="260350"/>
            <a:ext cx="7148140" cy="57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13252" r="36843" b="70970"/>
          <a:stretch/>
        </p:blipFill>
        <p:spPr>
          <a:xfrm>
            <a:off x="683568" y="1034135"/>
            <a:ext cx="4783424" cy="10319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0" t="15326" r="3364" b="56051"/>
          <a:stretch/>
        </p:blipFill>
        <p:spPr>
          <a:xfrm>
            <a:off x="6156176" y="2060848"/>
            <a:ext cx="2736304" cy="18722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t="63851" r="35007" b="24039"/>
          <a:stretch/>
        </p:blipFill>
        <p:spPr>
          <a:xfrm>
            <a:off x="1156465" y="3717031"/>
            <a:ext cx="4999448" cy="7920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29183" r="36843" b="49900"/>
          <a:stretch/>
        </p:blipFill>
        <p:spPr>
          <a:xfrm>
            <a:off x="714464" y="2121635"/>
            <a:ext cx="5256584" cy="13681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t="88738" r="9823" b="253"/>
          <a:stretch/>
        </p:blipFill>
        <p:spPr>
          <a:xfrm>
            <a:off x="1156465" y="5733256"/>
            <a:ext cx="7159951" cy="7200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76003" r="11502" b="11887"/>
          <a:stretch/>
        </p:blipFill>
        <p:spPr>
          <a:xfrm>
            <a:off x="1268513" y="4581128"/>
            <a:ext cx="7015935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683568" y="1249987"/>
            <a:ext cx="22971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7-3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5044" name="Rectangle 20"/>
          <p:cNvSpPr>
            <a:spLocks noChangeArrowheads="1"/>
          </p:cNvSpPr>
          <p:nvPr/>
        </p:nvSpPr>
        <p:spPr bwMode="auto">
          <a:xfrm>
            <a:off x="3181350" y="2613025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45" name="Rectangle 21"/>
          <p:cNvSpPr>
            <a:spLocks noChangeArrowheads="1"/>
          </p:cNvSpPr>
          <p:nvPr/>
        </p:nvSpPr>
        <p:spPr bwMode="auto">
          <a:xfrm>
            <a:off x="3181350" y="3429000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56" name="Rectangle 32"/>
          <p:cNvSpPr>
            <a:spLocks noChangeArrowheads="1"/>
          </p:cNvSpPr>
          <p:nvPr/>
        </p:nvSpPr>
        <p:spPr bwMode="auto">
          <a:xfrm>
            <a:off x="611560" y="260350"/>
            <a:ext cx="7148140" cy="57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3"/>
          <a:stretch/>
        </p:blipFill>
        <p:spPr>
          <a:xfrm>
            <a:off x="-1949" y="980727"/>
            <a:ext cx="9142133" cy="2952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174579"/>
            <a:ext cx="2714625" cy="19907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5220072" y="1916832"/>
            <a:ext cx="3384376" cy="284431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477297" y="2006839"/>
            <a:ext cx="3456384" cy="161582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解法一：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开关在位置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时电路已达稳态，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则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7" t="30722" r="6270" b="66630"/>
          <a:stretch/>
        </p:blipFill>
        <p:spPr>
          <a:xfrm>
            <a:off x="5976156" y="2780928"/>
            <a:ext cx="1728192" cy="36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" t="34554" r="79522" b="63458"/>
          <a:stretch/>
        </p:blipFill>
        <p:spPr>
          <a:xfrm>
            <a:off x="5976156" y="3280256"/>
            <a:ext cx="1539788" cy="27035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 bwMode="auto">
          <a:xfrm>
            <a:off x="3686225" y="4115965"/>
            <a:ext cx="4918223" cy="23083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+mj-lt"/>
              </a:rPr>
              <a:t>求受控源与</a:t>
            </a:r>
            <a:r>
              <a:rPr lang="en-US" altLang="zh-CN" dirty="0" smtClean="0">
                <a:solidFill>
                  <a:srgbClr val="0000FF"/>
                </a:solidFill>
                <a:latin typeface="+mj-lt"/>
              </a:rPr>
              <a:t>6</a:t>
            </a:r>
            <a:r>
              <a:rPr lang="el-GR" altLang="zh-CN" dirty="0" smtClean="0">
                <a:solidFill>
                  <a:srgbClr val="0000FF"/>
                </a:solidFill>
                <a:latin typeface="+mj-lt"/>
              </a:rPr>
              <a:t>Ω</a:t>
            </a:r>
            <a:r>
              <a:rPr lang="zh-CN" altLang="en-US" dirty="0" smtClean="0">
                <a:solidFill>
                  <a:srgbClr val="0000FF"/>
                </a:solidFill>
                <a:latin typeface="+mj-lt"/>
              </a:rPr>
              <a:t>、</a:t>
            </a:r>
            <a:r>
              <a:rPr lang="en-US" altLang="zh-CN" dirty="0" smtClean="0">
                <a:solidFill>
                  <a:srgbClr val="0000FF"/>
                </a:solidFill>
                <a:latin typeface="+mj-lt"/>
              </a:rPr>
              <a:t>2</a:t>
            </a:r>
            <a:r>
              <a:rPr lang="el-GR" altLang="zh-CN" dirty="0" smtClean="0">
                <a:solidFill>
                  <a:srgbClr val="0000FF"/>
                </a:solidFill>
                <a:latin typeface="+mj-lt"/>
              </a:rPr>
              <a:t>Ω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电阻组成的电路的等效电阻。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外加电源</a:t>
            </a:r>
            <a:r>
              <a:rPr lang="en-US" altLang="zh-CN" i="1" dirty="0" smtClean="0">
                <a:latin typeface="+mj-lt"/>
              </a:rPr>
              <a:t>u</a:t>
            </a:r>
            <a:r>
              <a:rPr lang="zh-CN" altLang="en-US" dirty="0" smtClean="0">
                <a:latin typeface="+mj-lt"/>
              </a:rPr>
              <a:t>，用</a:t>
            </a:r>
            <a:r>
              <a:rPr lang="en-US" altLang="zh-CN" i="1" dirty="0" smtClean="0">
                <a:latin typeface="+mj-lt"/>
              </a:rPr>
              <a:t>u</a:t>
            </a:r>
            <a:r>
              <a:rPr lang="zh-CN" altLang="en-US" dirty="0" smtClean="0">
                <a:latin typeface="+mj-lt"/>
              </a:rPr>
              <a:t>与</a:t>
            </a:r>
            <a:r>
              <a:rPr lang="en-US" altLang="zh-CN" i="1" dirty="0" err="1" smtClean="0">
                <a:latin typeface="+mj-lt"/>
              </a:rPr>
              <a:t>i</a:t>
            </a:r>
            <a:r>
              <a:rPr lang="zh-CN" altLang="en-US" dirty="0" smtClean="0">
                <a:latin typeface="+mj-lt"/>
              </a:rPr>
              <a:t>的关系求等效电阻：</a:t>
            </a:r>
            <a:endParaRPr lang="en-US" altLang="zh-CN" dirty="0" smtClean="0">
              <a:latin typeface="+mj-lt"/>
            </a:endParaRPr>
          </a:p>
          <a:p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altLang="zh-CN" dirty="0" smtClean="0">
              <a:latin typeface="+mj-lt"/>
            </a:endParaRPr>
          </a:p>
          <a:p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lang="zh-CN" altLang="en-US" dirty="0" smtClean="0">
                <a:latin typeface="+mj-lt"/>
              </a:rPr>
              <a:t>得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4" t="43169" r="28324" b="49151"/>
          <a:stretch/>
        </p:blipFill>
        <p:spPr>
          <a:xfrm>
            <a:off x="4139952" y="4761147"/>
            <a:ext cx="3312368" cy="104411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8" t="54351" r="38563" b="41209"/>
          <a:stretch/>
        </p:blipFill>
        <p:spPr>
          <a:xfrm>
            <a:off x="4283968" y="6137683"/>
            <a:ext cx="1872208" cy="6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7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683568" y="1249987"/>
            <a:ext cx="22971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7-3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5044" name="Rectangle 20"/>
          <p:cNvSpPr>
            <a:spLocks noChangeArrowheads="1"/>
          </p:cNvSpPr>
          <p:nvPr/>
        </p:nvSpPr>
        <p:spPr bwMode="auto">
          <a:xfrm>
            <a:off x="3181350" y="2613025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45" name="Rectangle 21"/>
          <p:cNvSpPr>
            <a:spLocks noChangeArrowheads="1"/>
          </p:cNvSpPr>
          <p:nvPr/>
        </p:nvSpPr>
        <p:spPr bwMode="auto">
          <a:xfrm>
            <a:off x="3181350" y="3429000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56" name="Rectangle 32"/>
          <p:cNvSpPr>
            <a:spLocks noChangeArrowheads="1"/>
          </p:cNvSpPr>
          <p:nvPr/>
        </p:nvSpPr>
        <p:spPr bwMode="auto">
          <a:xfrm>
            <a:off x="611560" y="260350"/>
            <a:ext cx="7148140" cy="57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3"/>
          <a:stretch/>
        </p:blipFill>
        <p:spPr>
          <a:xfrm>
            <a:off x="-1949" y="980727"/>
            <a:ext cx="9142133" cy="29523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5292080" y="1988840"/>
            <a:ext cx="3456384" cy="24468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085047"/>
            <a:ext cx="2895600" cy="18954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8" t="62031" r="30293" b="35320"/>
          <a:stretch/>
        </p:blipFill>
        <p:spPr>
          <a:xfrm>
            <a:off x="5492824" y="4255644"/>
            <a:ext cx="3384376" cy="3600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t="72568" r="20447" b="23196"/>
          <a:stretch/>
        </p:blipFill>
        <p:spPr>
          <a:xfrm>
            <a:off x="3851920" y="5949614"/>
            <a:ext cx="5141629" cy="5757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8" t="67970" r="32658" b="28322"/>
          <a:stretch/>
        </p:blipFill>
        <p:spPr>
          <a:xfrm>
            <a:off x="5492824" y="4889363"/>
            <a:ext cx="2952328" cy="50405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5199919" y="3497122"/>
            <a:ext cx="3456384" cy="36933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FF"/>
                </a:solidFill>
                <a:latin typeface="+mj-lt"/>
              </a:rPr>
              <a:t>求</a:t>
            </a:r>
            <a:r>
              <a:rPr lang="en-US" altLang="zh-CN" i="1" dirty="0" smtClean="0">
                <a:solidFill>
                  <a:srgbClr val="0000FF"/>
                </a:solidFill>
                <a:latin typeface="+mj-lt"/>
              </a:rPr>
              <a:t>RC</a:t>
            </a:r>
            <a:r>
              <a:rPr lang="zh-CN" altLang="en-US" dirty="0" smtClean="0">
                <a:solidFill>
                  <a:srgbClr val="0000FF"/>
                </a:solidFill>
                <a:latin typeface="+mj-lt"/>
              </a:rPr>
              <a:t>电路零输入响应：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052736"/>
            <a:ext cx="8075240" cy="5255989"/>
          </a:xfrm>
        </p:spPr>
        <p:txBody>
          <a:bodyPr/>
          <a:lstStyle/>
          <a:p>
            <a:r>
              <a:rPr lang="zh-CN" altLang="en-US" dirty="0"/>
              <a:t>动态电路</a:t>
            </a:r>
            <a:r>
              <a:rPr lang="en-US" altLang="zh-CN" dirty="0"/>
              <a:t>:</a:t>
            </a:r>
            <a:r>
              <a:rPr lang="zh-CN" altLang="en-US" dirty="0"/>
              <a:t>含有动态元件的电路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一阶电路</a:t>
            </a:r>
            <a:r>
              <a:rPr lang="en-US" altLang="zh-CN" dirty="0" smtClean="0"/>
              <a:t>: </a:t>
            </a:r>
            <a:r>
              <a:rPr lang="zh-CN" altLang="en-US" dirty="0" smtClean="0"/>
              <a:t>电路</a:t>
            </a:r>
            <a:r>
              <a:rPr lang="zh-CN" altLang="en-US" dirty="0"/>
              <a:t>中仅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含有一个或等效为一个</a:t>
            </a:r>
            <a:r>
              <a:rPr lang="zh-CN" altLang="en-US" dirty="0"/>
              <a:t>动态元件的电路</a:t>
            </a:r>
            <a:r>
              <a:rPr lang="en-US" altLang="zh-CN" dirty="0" smtClean="0"/>
              <a:t>, </a:t>
            </a:r>
            <a:r>
              <a:rPr lang="zh-CN" altLang="en-US" dirty="0" smtClean="0"/>
              <a:t>所</a:t>
            </a:r>
            <a:r>
              <a:rPr lang="zh-CN" altLang="en-US" dirty="0"/>
              <a:t>建立的电路方程为一阶线性常微分方程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969696"/>
                </a:solidFill>
              </a:rPr>
              <a:t>二阶电路</a:t>
            </a:r>
            <a:r>
              <a:rPr lang="en-US" altLang="zh-CN" dirty="0" smtClean="0">
                <a:solidFill>
                  <a:srgbClr val="969696"/>
                </a:solidFill>
              </a:rPr>
              <a:t>: </a:t>
            </a:r>
            <a:r>
              <a:rPr lang="zh-CN" altLang="en-US" dirty="0" smtClean="0">
                <a:solidFill>
                  <a:srgbClr val="969696"/>
                </a:solidFill>
              </a:rPr>
              <a:t>电路中</a:t>
            </a:r>
            <a:r>
              <a:rPr lang="zh-CN" altLang="en-US" b="1" dirty="0" smtClean="0">
                <a:solidFill>
                  <a:srgbClr val="969696"/>
                </a:solidFill>
                <a:latin typeface="楷体_GB2312" pitchFamily="49" charset="-122"/>
                <a:ea typeface="楷体_GB2312" pitchFamily="49" charset="-122"/>
              </a:rPr>
              <a:t>含有</a:t>
            </a:r>
            <a:r>
              <a:rPr lang="zh-CN" altLang="en-US" b="1" dirty="0">
                <a:solidFill>
                  <a:srgbClr val="969696"/>
                </a:solidFill>
                <a:latin typeface="楷体_GB2312" pitchFamily="49" charset="-122"/>
                <a:ea typeface="楷体_GB2312" pitchFamily="49" charset="-122"/>
              </a:rPr>
              <a:t>二个或等效为二个</a:t>
            </a:r>
            <a:r>
              <a:rPr lang="zh-CN" altLang="en-US" dirty="0">
                <a:solidFill>
                  <a:srgbClr val="969696"/>
                </a:solidFill>
              </a:rPr>
              <a:t>动态元件的电路</a:t>
            </a:r>
            <a:r>
              <a:rPr lang="en-US" altLang="zh-CN" dirty="0" smtClean="0">
                <a:solidFill>
                  <a:srgbClr val="969696"/>
                </a:solidFill>
              </a:rPr>
              <a:t>, </a:t>
            </a:r>
            <a:r>
              <a:rPr lang="zh-CN" altLang="en-US" dirty="0" smtClean="0">
                <a:solidFill>
                  <a:srgbClr val="969696"/>
                </a:solidFill>
              </a:rPr>
              <a:t>所</a:t>
            </a:r>
            <a:r>
              <a:rPr lang="zh-CN" altLang="en-US" dirty="0">
                <a:solidFill>
                  <a:srgbClr val="969696"/>
                </a:solidFill>
              </a:rPr>
              <a:t>建立的电路方程为二阶线性常微分方程</a:t>
            </a:r>
            <a:r>
              <a:rPr lang="en-US" altLang="zh-CN" dirty="0">
                <a:solidFill>
                  <a:srgbClr val="969696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364548" name="Rectangle 4"/>
          <p:cNvSpPr>
            <a:spLocks noGrp="1" noChangeArrowheads="1"/>
          </p:cNvSpPr>
          <p:nvPr>
            <p:ph type="title"/>
          </p:nvPr>
        </p:nvSpPr>
        <p:spPr>
          <a:xfrm>
            <a:off x="611560" y="188913"/>
            <a:ext cx="8208590" cy="647799"/>
          </a:xfrm>
          <a:noFill/>
          <a:ln/>
        </p:spPr>
        <p:txBody>
          <a:bodyPr/>
          <a:lstStyle/>
          <a:p>
            <a:r>
              <a:rPr lang="en-US" altLang="zh-CN" sz="3800" b="1" dirty="0"/>
              <a:t>§7.1 </a:t>
            </a:r>
            <a:r>
              <a:rPr lang="zh-CN" altLang="en-US" sz="3800" dirty="0"/>
              <a:t>动态电路的方程及其初始条件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32" name="Rectangle 8"/>
          <p:cNvSpPr>
            <a:spLocks noChangeArrowheads="1"/>
          </p:cNvSpPr>
          <p:nvPr/>
        </p:nvSpPr>
        <p:spPr bwMode="auto">
          <a:xfrm>
            <a:off x="683568" y="1249987"/>
            <a:ext cx="22971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7-3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5044" name="Rectangle 20"/>
          <p:cNvSpPr>
            <a:spLocks noChangeArrowheads="1"/>
          </p:cNvSpPr>
          <p:nvPr/>
        </p:nvSpPr>
        <p:spPr bwMode="auto">
          <a:xfrm>
            <a:off x="3181350" y="2613025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45" name="Rectangle 21"/>
          <p:cNvSpPr>
            <a:spLocks noChangeArrowheads="1"/>
          </p:cNvSpPr>
          <p:nvPr/>
        </p:nvSpPr>
        <p:spPr bwMode="auto">
          <a:xfrm>
            <a:off x="3181350" y="3429000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5056" name="Rectangle 32"/>
          <p:cNvSpPr>
            <a:spLocks noChangeArrowheads="1"/>
          </p:cNvSpPr>
          <p:nvPr/>
        </p:nvSpPr>
        <p:spPr bwMode="auto">
          <a:xfrm>
            <a:off x="611560" y="260350"/>
            <a:ext cx="7148140" cy="57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§7.2 </a:t>
            </a:r>
            <a:r>
              <a:rPr lang="zh-CN" altLang="en-US" sz="3800" b="1" dirty="0">
                <a:latin typeface="楷体_GB2312" pitchFamily="49" charset="-122"/>
                <a:ea typeface="楷体_GB2312" pitchFamily="49" charset="-122"/>
              </a:rPr>
              <a:t>一阶电路的零输入响应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3"/>
          <a:stretch/>
        </p:blipFill>
        <p:spPr>
          <a:xfrm>
            <a:off x="-1949" y="980727"/>
            <a:ext cx="9142133" cy="29523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5220072" y="1916832"/>
            <a:ext cx="3384376" cy="284431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148064" y="1858937"/>
            <a:ext cx="3456384" cy="161582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解法二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开关在位置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时电路已达稳态，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   则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7" t="30722" r="6270" b="66630"/>
          <a:stretch/>
        </p:blipFill>
        <p:spPr>
          <a:xfrm>
            <a:off x="5646923" y="2633026"/>
            <a:ext cx="1728192" cy="36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" t="34554" r="79522" b="63458"/>
          <a:stretch/>
        </p:blipFill>
        <p:spPr>
          <a:xfrm>
            <a:off x="5646923" y="3132354"/>
            <a:ext cx="1539788" cy="2703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77071"/>
            <a:ext cx="3397448" cy="244816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 bwMode="auto">
          <a:xfrm>
            <a:off x="5199919" y="3497122"/>
            <a:ext cx="3456384" cy="36933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画出 </a:t>
            </a:r>
            <a:r>
              <a:rPr kumimoji="0" lang="en-US" altLang="zh-CN" sz="1800" b="0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t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= 0</a:t>
            </a:r>
            <a:r>
              <a:rPr kumimoji="0" lang="en-US" altLang="zh-CN" sz="1800" b="0" i="0" u="none" strike="noStrike" cap="none" normalizeH="0" baseline="-2500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+</a:t>
            </a:r>
            <a:r>
              <a:rPr lang="zh-CN" altLang="en-US" dirty="0" smtClean="0">
                <a:solidFill>
                  <a:srgbClr val="0000FF"/>
                </a:solidFill>
                <a:latin typeface="+mj-lt"/>
              </a:rPr>
              <a:t>时的等效电路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，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j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4" t="80017" r="15886" b="14952"/>
          <a:stretch/>
        </p:blipFill>
        <p:spPr>
          <a:xfrm>
            <a:off x="5374799" y="3851574"/>
            <a:ext cx="2223931" cy="5809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63" t="81934" r="-453" b="15663"/>
          <a:stretch/>
        </p:blipFill>
        <p:spPr>
          <a:xfrm>
            <a:off x="5395341" y="4514233"/>
            <a:ext cx="1183563" cy="28803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85515" r="79426" b="12214"/>
          <a:stretch/>
        </p:blipFill>
        <p:spPr>
          <a:xfrm>
            <a:off x="6578905" y="4511533"/>
            <a:ext cx="1480733" cy="2907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1" t="88660" r="50659" b="9113"/>
          <a:stretch/>
        </p:blipFill>
        <p:spPr>
          <a:xfrm>
            <a:off x="4891286" y="4963584"/>
            <a:ext cx="3050388" cy="26708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3" t="88415" r="8977" b="9126"/>
          <a:stretch/>
        </p:blipFill>
        <p:spPr>
          <a:xfrm>
            <a:off x="4852671" y="5329129"/>
            <a:ext cx="3346899" cy="29490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5" t="88600" r="8977" b="9126"/>
          <a:stretch/>
        </p:blipFill>
        <p:spPr>
          <a:xfrm>
            <a:off x="7950787" y="4925567"/>
            <a:ext cx="219748" cy="2727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27984" y="52919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即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27984" y="56519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得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6" t="94601" r="39227" b="2732"/>
          <a:stretch/>
        </p:blipFill>
        <p:spPr>
          <a:xfrm>
            <a:off x="4856599" y="5733256"/>
            <a:ext cx="1614407" cy="319849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 bwMode="auto">
          <a:xfrm>
            <a:off x="3429000" y="6032885"/>
            <a:ext cx="5463480" cy="64633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用解法一的方法求电容以外电路的等效电阻和时间常数</a:t>
            </a:r>
            <a:r>
              <a:rPr kumimoji="0" lang="el-GR" altLang="zh-CN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</a:rPr>
              <a:t>τ</a:t>
            </a:r>
            <a:r>
              <a:rPr lang="zh-CN" altLang="en-US" dirty="0" smtClean="0">
                <a:solidFill>
                  <a:srgbClr val="0000FF"/>
                </a:solidFill>
                <a:latin typeface="+mj-lt"/>
              </a:rPr>
              <a:t>，最后得到：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j-lt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t="12153" r="12588" b="78393"/>
          <a:stretch/>
        </p:blipFill>
        <p:spPr>
          <a:xfrm>
            <a:off x="5074191" y="6367908"/>
            <a:ext cx="3818289" cy="4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8" grpId="0"/>
      <p:bldP spid="27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59" y="333375"/>
            <a:ext cx="8086353" cy="503337"/>
          </a:xfrm>
        </p:spPr>
        <p:txBody>
          <a:bodyPr/>
          <a:lstStyle/>
          <a:p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§</a:t>
            </a:r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7.3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一阶电路的零状态响应</a:t>
            </a:r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59" y="1196752"/>
            <a:ext cx="7716466" cy="4421411"/>
          </a:xfrm>
        </p:spPr>
        <p:txBody>
          <a:bodyPr/>
          <a:lstStyle/>
          <a:p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零状态响应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39750" indent="14288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换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路前储能元件初始储能为零，在外接电源的激励下，电路中各电流、电压产生的响应。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153" y="980728"/>
            <a:ext cx="2520950" cy="706437"/>
          </a:xfrm>
        </p:spPr>
        <p:txBody>
          <a:bodyPr/>
          <a:lstStyle/>
          <a:p>
            <a:r>
              <a:rPr lang="en-US" altLang="zh-CN" sz="2900" b="1" i="1" dirty="0">
                <a:ea typeface="楷体_GB2312" pitchFamily="49" charset="-122"/>
              </a:rPr>
              <a:t>RC</a:t>
            </a:r>
            <a:r>
              <a:rPr lang="zh-CN" altLang="en-US" sz="2900" b="1" dirty="0">
                <a:latin typeface="楷体_GB2312" pitchFamily="49" charset="-122"/>
                <a:ea typeface="楷体_GB2312" pitchFamily="49" charset="-122"/>
              </a:rPr>
              <a:t>串联电路</a:t>
            </a:r>
          </a:p>
        </p:txBody>
      </p:sp>
      <p:sp>
        <p:nvSpPr>
          <p:cNvPr id="388099" name="AutoShape 3"/>
          <p:cNvSpPr>
            <a:spLocks noGrp="1" noChangeAspect="1" noChangeArrowheads="1"/>
          </p:cNvSpPr>
          <p:nvPr>
            <p:ph type="body" sz="half" idx="1"/>
          </p:nvPr>
        </p:nvSpPr>
        <p:spPr>
          <a:xfrm>
            <a:off x="611560" y="980728"/>
            <a:ext cx="4895850" cy="604837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求换路后电容电压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2400" b="1" baseline="-25000" dirty="0"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(t)</a:t>
            </a:r>
          </a:p>
        </p:txBody>
      </p:sp>
      <p:graphicFrame>
        <p:nvGraphicFramePr>
          <p:cNvPr id="388100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155257519"/>
              </p:ext>
            </p:extLst>
          </p:nvPr>
        </p:nvGraphicFramePr>
        <p:xfrm>
          <a:off x="4287680" y="3773089"/>
          <a:ext cx="17399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446" name="Equation" r:id="rId3" imgW="876240" imgH="431640" progId="Equation.DSMT4">
                  <p:embed/>
                </p:oleObj>
              </mc:Choice>
              <mc:Fallback>
                <p:oleObj name="Equation" r:id="rId3" imgW="87624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7680" y="3773089"/>
                        <a:ext cx="173990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78" y="1514921"/>
            <a:ext cx="28860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8102" name="Rectangle 6"/>
          <p:cNvSpPr>
            <a:spLocks noChangeArrowheads="1"/>
          </p:cNvSpPr>
          <p:nvPr/>
        </p:nvSpPr>
        <p:spPr bwMode="auto">
          <a:xfrm>
            <a:off x="611560" y="1520886"/>
            <a:ext cx="2665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1)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确定初始值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88103" name="Rectangle 7"/>
          <p:cNvSpPr>
            <a:spLocks noChangeArrowheads="1"/>
          </p:cNvSpPr>
          <p:nvPr/>
        </p:nvSpPr>
        <p:spPr bwMode="auto">
          <a:xfrm>
            <a:off x="611560" y="2487140"/>
            <a:ext cx="3960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2)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列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t≥0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时的微分方程</a:t>
            </a:r>
          </a:p>
        </p:txBody>
      </p:sp>
      <p:sp>
        <p:nvSpPr>
          <p:cNvPr id="388104" name="Rectangle 8"/>
          <p:cNvSpPr>
            <a:spLocks noChangeArrowheads="1"/>
          </p:cNvSpPr>
          <p:nvPr/>
        </p:nvSpPr>
        <p:spPr bwMode="auto">
          <a:xfrm>
            <a:off x="611560" y="4581525"/>
            <a:ext cx="1873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4)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求特解</a:t>
            </a:r>
          </a:p>
        </p:txBody>
      </p:sp>
      <p:sp>
        <p:nvSpPr>
          <p:cNvPr id="388105" name="Rectangle 9"/>
          <p:cNvSpPr>
            <a:spLocks noChangeArrowheads="1"/>
          </p:cNvSpPr>
          <p:nvPr/>
        </p:nvSpPr>
        <p:spPr bwMode="auto">
          <a:xfrm>
            <a:off x="611560" y="5300663"/>
            <a:ext cx="1943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3)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求通解</a:t>
            </a:r>
          </a:p>
        </p:txBody>
      </p:sp>
      <p:sp>
        <p:nvSpPr>
          <p:cNvPr id="388108" name="Rectangle 12"/>
          <p:cNvSpPr>
            <a:spLocks noChangeArrowheads="1"/>
          </p:cNvSpPr>
          <p:nvPr/>
        </p:nvSpPr>
        <p:spPr bwMode="auto">
          <a:xfrm>
            <a:off x="7973666" y="3213546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81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32974"/>
              </p:ext>
            </p:extLst>
          </p:nvPr>
        </p:nvGraphicFramePr>
        <p:xfrm>
          <a:off x="1475582" y="1988840"/>
          <a:ext cx="22923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447" name="公式" r:id="rId6" imgW="1244520" imgH="228600" progId="Equation.3">
                  <p:embed/>
                </p:oleObj>
              </mc:Choice>
              <mc:Fallback>
                <p:oleObj name="公式" r:id="rId6" imgW="124452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582" y="1988840"/>
                        <a:ext cx="229235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11" name="Rectangle 15"/>
          <p:cNvSpPr>
            <a:spLocks noChangeArrowheads="1"/>
          </p:cNvSpPr>
          <p:nvPr/>
        </p:nvSpPr>
        <p:spPr bwMode="auto">
          <a:xfrm>
            <a:off x="1296702" y="2971938"/>
            <a:ext cx="10795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KVL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： </a:t>
            </a:r>
            <a:r>
              <a:rPr lang="zh-CN" altLang="en-US" sz="10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8112" name="Rectangle 16"/>
          <p:cNvSpPr>
            <a:spLocks noChangeArrowheads="1"/>
          </p:cNvSpPr>
          <p:nvPr/>
        </p:nvSpPr>
        <p:spPr bwMode="auto">
          <a:xfrm>
            <a:off x="2965823" y="3505200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8113" name="Rectangle 17"/>
          <p:cNvSpPr>
            <a:spLocks noChangeArrowheads="1"/>
          </p:cNvSpPr>
          <p:nvPr/>
        </p:nvSpPr>
        <p:spPr bwMode="auto">
          <a:xfrm>
            <a:off x="2313608" y="4652963"/>
            <a:ext cx="1296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 i="1" dirty="0">
                <a:latin typeface="楷体_GB2312" pitchFamily="49" charset="-122"/>
                <a:ea typeface="楷体_GB2312" pitchFamily="49" charset="-122"/>
              </a:rPr>
              <a:t>B =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000" baseline="-25000" dirty="0">
                <a:latin typeface="楷体_GB2312" pitchFamily="49" charset="-122"/>
                <a:ea typeface="楷体_GB2312" pitchFamily="49" charset="-122"/>
              </a:rPr>
              <a:t>S1</a:t>
            </a:r>
          </a:p>
        </p:txBody>
      </p:sp>
      <p:sp>
        <p:nvSpPr>
          <p:cNvPr id="388116" name="Rectangle 20"/>
          <p:cNvSpPr>
            <a:spLocks noChangeArrowheads="1"/>
          </p:cNvSpPr>
          <p:nvPr/>
        </p:nvSpPr>
        <p:spPr bwMode="auto">
          <a:xfrm>
            <a:off x="3542085" y="2894013"/>
            <a:ext cx="374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8117" name="Rectangle 21"/>
          <p:cNvSpPr>
            <a:spLocks noChangeArrowheads="1"/>
          </p:cNvSpPr>
          <p:nvPr/>
        </p:nvSpPr>
        <p:spPr bwMode="auto">
          <a:xfrm>
            <a:off x="3542085" y="3567113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</a:t>
            </a:r>
            <a:endParaRPr lang="en-US" altLang="zh-CN" sz="110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811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358112"/>
              </p:ext>
            </p:extLst>
          </p:nvPr>
        </p:nvGraphicFramePr>
        <p:xfrm>
          <a:off x="2529631" y="2946576"/>
          <a:ext cx="309721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448" name="公式" r:id="rId8" imgW="1815840" imgH="393480" progId="Equation.3">
                  <p:embed/>
                </p:oleObj>
              </mc:Choice>
              <mc:Fallback>
                <p:oleObj name="公式" r:id="rId8" imgW="1815840" imgH="3934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9631" y="2946576"/>
                        <a:ext cx="3097212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258502"/>
              </p:ext>
            </p:extLst>
          </p:nvPr>
        </p:nvGraphicFramePr>
        <p:xfrm>
          <a:off x="1766730" y="3628627"/>
          <a:ext cx="20161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449" name="公式" r:id="rId10" imgW="1180800" imgH="393480" progId="Equation.3">
                  <p:embed/>
                </p:oleObj>
              </mc:Choice>
              <mc:Fallback>
                <p:oleObj name="公式" r:id="rId10" imgW="1180800" imgH="393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730" y="3628627"/>
                        <a:ext cx="2016125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21" name="Rectangle 25"/>
          <p:cNvSpPr>
            <a:spLocks noChangeArrowheads="1"/>
          </p:cNvSpPr>
          <p:nvPr/>
        </p:nvSpPr>
        <p:spPr bwMode="auto">
          <a:xfrm>
            <a:off x="5220966" y="4574456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通解</a:t>
            </a:r>
          </a:p>
        </p:txBody>
      </p:sp>
      <p:sp>
        <p:nvSpPr>
          <p:cNvPr id="388122" name="Rectangle 26"/>
          <p:cNvSpPr>
            <a:spLocks noChangeArrowheads="1"/>
          </p:cNvSpPr>
          <p:nvPr/>
        </p:nvSpPr>
        <p:spPr bwMode="auto">
          <a:xfrm>
            <a:off x="4139878" y="4574456"/>
            <a:ext cx="827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特解</a:t>
            </a:r>
          </a:p>
        </p:txBody>
      </p:sp>
      <p:graphicFrame>
        <p:nvGraphicFramePr>
          <p:cNvPr id="38812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441786"/>
              </p:ext>
            </p:extLst>
          </p:nvPr>
        </p:nvGraphicFramePr>
        <p:xfrm>
          <a:off x="2313608" y="5300663"/>
          <a:ext cx="21510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450" name="Equation" r:id="rId12" imgW="1091880" imgH="228600" progId="Equation.DSMT4">
                  <p:embed/>
                </p:oleObj>
              </mc:Choice>
              <mc:Fallback>
                <p:oleObj name="Equation" r:id="rId12" imgW="1091880" imgH="228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608" y="5300663"/>
                        <a:ext cx="215106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28" name="Rectangle 32"/>
          <p:cNvSpPr>
            <a:spLocks noChangeArrowheads="1"/>
          </p:cNvSpPr>
          <p:nvPr/>
        </p:nvSpPr>
        <p:spPr bwMode="auto">
          <a:xfrm>
            <a:off x="3707185" y="4076700"/>
            <a:ext cx="81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endParaRPr lang="en-US" altLang="zh-CN" sz="110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812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457012"/>
              </p:ext>
            </p:extLst>
          </p:nvPr>
        </p:nvGraphicFramePr>
        <p:xfrm>
          <a:off x="2673971" y="5949950"/>
          <a:ext cx="218598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451" name="公式" r:id="rId14" imgW="1091880" imgH="355320" progId="Equation.3">
                  <p:embed/>
                </p:oleObj>
              </mc:Choice>
              <mc:Fallback>
                <p:oleObj name="公式" r:id="rId14" imgW="1091880" imgH="35532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971" y="5949950"/>
                        <a:ext cx="2185987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30" name="Rectangle 34"/>
          <p:cNvSpPr>
            <a:spLocks noChangeArrowheads="1"/>
          </p:cNvSpPr>
          <p:nvPr/>
        </p:nvSpPr>
        <p:spPr bwMode="auto">
          <a:xfrm>
            <a:off x="611560" y="6092825"/>
            <a:ext cx="2808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5)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方程的解</a:t>
            </a:r>
          </a:p>
        </p:txBody>
      </p:sp>
      <p:sp>
        <p:nvSpPr>
          <p:cNvPr id="388132" name="Rectangle 36"/>
          <p:cNvSpPr>
            <a:spLocks noChangeArrowheads="1"/>
          </p:cNvSpPr>
          <p:nvPr/>
        </p:nvSpPr>
        <p:spPr bwMode="auto">
          <a:xfrm>
            <a:off x="7559328" y="2019746"/>
            <a:ext cx="865188" cy="287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33" name="Rectangle 37"/>
          <p:cNvSpPr>
            <a:spLocks noChangeArrowheads="1"/>
          </p:cNvSpPr>
          <p:nvPr/>
        </p:nvSpPr>
        <p:spPr bwMode="auto">
          <a:xfrm>
            <a:off x="7056091" y="1514921"/>
            <a:ext cx="503237" cy="360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34" name="Rectangle 38"/>
          <p:cNvSpPr>
            <a:spLocks noChangeArrowheads="1"/>
          </p:cNvSpPr>
          <p:nvPr/>
        </p:nvSpPr>
        <p:spPr bwMode="auto">
          <a:xfrm>
            <a:off x="7919691" y="2522983"/>
            <a:ext cx="360362" cy="3603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35" name="Rectangle 39"/>
          <p:cNvSpPr>
            <a:spLocks noChangeArrowheads="1"/>
          </p:cNvSpPr>
          <p:nvPr/>
        </p:nvSpPr>
        <p:spPr bwMode="auto">
          <a:xfrm>
            <a:off x="8208616" y="2235646"/>
            <a:ext cx="215900" cy="287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36" name="Rectangle 40"/>
          <p:cNvSpPr>
            <a:spLocks noChangeArrowheads="1"/>
          </p:cNvSpPr>
          <p:nvPr/>
        </p:nvSpPr>
        <p:spPr bwMode="auto">
          <a:xfrm>
            <a:off x="8208616" y="2738883"/>
            <a:ext cx="215900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8137" name="Line 41"/>
          <p:cNvSpPr>
            <a:spLocks noChangeShapeType="1"/>
          </p:cNvSpPr>
          <p:nvPr/>
        </p:nvSpPr>
        <p:spPr bwMode="auto">
          <a:xfrm>
            <a:off x="6983066" y="1946721"/>
            <a:ext cx="288925" cy="431800"/>
          </a:xfrm>
          <a:prstGeom prst="line">
            <a:avLst/>
          </a:prstGeom>
          <a:noFill/>
          <a:ln w="1016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38" name="Line 42"/>
          <p:cNvSpPr>
            <a:spLocks noChangeShapeType="1"/>
          </p:cNvSpPr>
          <p:nvPr/>
        </p:nvSpPr>
        <p:spPr bwMode="auto">
          <a:xfrm flipH="1">
            <a:off x="6767166" y="1946721"/>
            <a:ext cx="21590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45" name="Rectangle 49"/>
          <p:cNvSpPr>
            <a:spLocks noChangeArrowheads="1"/>
          </p:cNvSpPr>
          <p:nvPr/>
        </p:nvSpPr>
        <p:spPr bwMode="auto">
          <a:xfrm>
            <a:off x="611560" y="0"/>
            <a:ext cx="8157790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§</a:t>
            </a:r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7.3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一阶电路的零状态响应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8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8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8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8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8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8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8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8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8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8" grpId="0"/>
      <p:bldP spid="388099" grpId="0" build="p"/>
      <p:bldP spid="388102" grpId="0"/>
      <p:bldP spid="388103" grpId="0"/>
      <p:bldP spid="388104" grpId="0"/>
      <p:bldP spid="388105" grpId="0"/>
      <p:bldP spid="388111" grpId="0"/>
      <p:bldP spid="388113" grpId="0"/>
      <p:bldP spid="388121" grpId="0"/>
      <p:bldP spid="388122" grpId="0"/>
      <p:bldP spid="3881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0" name="Rectangle 10"/>
          <p:cNvSpPr>
            <a:spLocks noChangeArrowheads="1"/>
          </p:cNvSpPr>
          <p:nvPr/>
        </p:nvSpPr>
        <p:spPr bwMode="auto">
          <a:xfrm>
            <a:off x="0" y="299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9131" name="Rectangle 11"/>
          <p:cNvSpPr>
            <a:spLocks noChangeArrowheads="1"/>
          </p:cNvSpPr>
          <p:nvPr/>
        </p:nvSpPr>
        <p:spPr bwMode="auto">
          <a:xfrm>
            <a:off x="0" y="3616325"/>
            <a:ext cx="374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33" name="Rectangle 13"/>
          <p:cNvSpPr>
            <a:spLocks noChangeArrowheads="1"/>
          </p:cNvSpPr>
          <p:nvPr/>
        </p:nvSpPr>
        <p:spPr bwMode="auto">
          <a:xfrm>
            <a:off x="0" y="0"/>
            <a:ext cx="441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36" name="Rectangle 16"/>
          <p:cNvSpPr>
            <a:spLocks noChangeArrowheads="1"/>
          </p:cNvSpPr>
          <p:nvPr/>
        </p:nvSpPr>
        <p:spPr bwMode="auto">
          <a:xfrm>
            <a:off x="3109913" y="3505200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38" name="Rectangle 18"/>
          <p:cNvSpPr>
            <a:spLocks noChangeArrowheads="1"/>
          </p:cNvSpPr>
          <p:nvPr/>
        </p:nvSpPr>
        <p:spPr bwMode="auto">
          <a:xfrm>
            <a:off x="0" y="0"/>
            <a:ext cx="374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39" name="Rectangle 19"/>
          <p:cNvSpPr>
            <a:spLocks noChangeArrowheads="1"/>
          </p:cNvSpPr>
          <p:nvPr/>
        </p:nvSpPr>
        <p:spPr bwMode="auto">
          <a:xfrm>
            <a:off x="0" y="67310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</a:t>
            </a:r>
            <a:endParaRPr lang="en-US" altLang="zh-CN" sz="110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40" name="Rectangle 20"/>
          <p:cNvSpPr>
            <a:spLocks noChangeArrowheads="1"/>
          </p:cNvSpPr>
          <p:nvPr/>
        </p:nvSpPr>
        <p:spPr bwMode="auto">
          <a:xfrm>
            <a:off x="3686175" y="2894013"/>
            <a:ext cx="374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41" name="Rectangle 21"/>
          <p:cNvSpPr>
            <a:spLocks noChangeArrowheads="1"/>
          </p:cNvSpPr>
          <p:nvPr/>
        </p:nvSpPr>
        <p:spPr bwMode="auto">
          <a:xfrm>
            <a:off x="3686175" y="3567113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</a:t>
            </a:r>
            <a:endParaRPr lang="en-US" altLang="zh-CN" sz="110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44" name="Rectangle 24"/>
          <p:cNvSpPr>
            <a:spLocks noChangeArrowheads="1"/>
          </p:cNvSpPr>
          <p:nvPr/>
        </p:nvSpPr>
        <p:spPr bwMode="auto">
          <a:xfrm>
            <a:off x="2967038" y="3505200"/>
            <a:ext cx="565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914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71450"/>
              </p:ext>
            </p:extLst>
          </p:nvPr>
        </p:nvGraphicFramePr>
        <p:xfrm>
          <a:off x="735014" y="2240492"/>
          <a:ext cx="161925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72" name="公式" r:id="rId3" imgW="749160" imgH="431640" progId="Equation.3">
                  <p:embed/>
                </p:oleObj>
              </mc:Choice>
              <mc:Fallback>
                <p:oleObj name="公式" r:id="rId3" imgW="749160" imgH="4316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4" y="2240492"/>
                        <a:ext cx="1619250" cy="858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4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718655"/>
              </p:ext>
            </p:extLst>
          </p:nvPr>
        </p:nvGraphicFramePr>
        <p:xfrm>
          <a:off x="735014" y="3175529"/>
          <a:ext cx="1582737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73" name="公式" r:id="rId5" imgW="736560" imgH="355320" progId="Equation.3">
                  <p:embed/>
                </p:oleObj>
              </mc:Choice>
              <mc:Fallback>
                <p:oleObj name="公式" r:id="rId5" imgW="736560" imgH="35532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4" y="3175529"/>
                        <a:ext cx="1582737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0" name="Rectangle 30"/>
          <p:cNvSpPr>
            <a:spLocks noChangeArrowheads="1"/>
          </p:cNvSpPr>
          <p:nvPr/>
        </p:nvSpPr>
        <p:spPr bwMode="auto">
          <a:xfrm>
            <a:off x="735014" y="1303867"/>
            <a:ext cx="23034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）求</a:t>
            </a:r>
            <a:r>
              <a:rPr lang="zh-CN" altLang="en-US" sz="2200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800" baseline="-25000" dirty="0" err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 err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-25000" dirty="0" err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C</a:t>
            </a:r>
            <a:endParaRPr lang="en-US" altLang="zh-CN" sz="2800" baseline="-250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51" name="Rectangle 31"/>
          <p:cNvSpPr>
            <a:spLocks noChangeArrowheads="1"/>
          </p:cNvSpPr>
          <p:nvPr/>
        </p:nvSpPr>
        <p:spPr bwMode="auto">
          <a:xfrm>
            <a:off x="3910013" y="3054350"/>
            <a:ext cx="819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52" name="Rectangle 32"/>
          <p:cNvSpPr>
            <a:spLocks noChangeArrowheads="1"/>
          </p:cNvSpPr>
          <p:nvPr/>
        </p:nvSpPr>
        <p:spPr bwMode="auto">
          <a:xfrm>
            <a:off x="3851275" y="4076700"/>
            <a:ext cx="81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endParaRPr lang="en-US" altLang="zh-CN" sz="110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89155" name="Picture 3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CC"/>
              </a:clrFrom>
              <a:clrTo>
                <a:srgbClr val="FFFF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90" y="2943099"/>
            <a:ext cx="518477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71" name="Rectangle 51"/>
          <p:cNvSpPr>
            <a:spLocks noChangeArrowheads="1"/>
          </p:cNvSpPr>
          <p:nvPr/>
        </p:nvSpPr>
        <p:spPr bwMode="auto">
          <a:xfrm>
            <a:off x="611560" y="217489"/>
            <a:ext cx="8086352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§</a:t>
            </a:r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7.3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一阶电路的零状态响应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032" y="924694"/>
            <a:ext cx="2838450" cy="200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6" name="Text Box 4"/>
          <p:cNvSpPr txBox="1">
            <a:spLocks noChangeArrowheads="1"/>
          </p:cNvSpPr>
          <p:nvPr/>
        </p:nvSpPr>
        <p:spPr bwMode="auto">
          <a:xfrm>
            <a:off x="3635375" y="1690017"/>
            <a:ext cx="50403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开关切换到</a:t>
            </a:r>
            <a:r>
              <a:rPr lang="en-US" altLang="zh-CN" sz="2400"/>
              <a:t>1</a:t>
            </a:r>
            <a:r>
              <a:rPr lang="zh-CN" altLang="en-US" sz="2400"/>
              <a:t>后，电源通过电阻对电容充电，充电过程中，电阻消耗的能量：</a:t>
            </a:r>
          </a:p>
        </p:txBody>
      </p:sp>
      <p:graphicFrame>
        <p:nvGraphicFramePr>
          <p:cNvPr id="392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402465"/>
              </p:ext>
            </p:extLst>
          </p:nvPr>
        </p:nvGraphicFramePr>
        <p:xfrm>
          <a:off x="2124075" y="3345780"/>
          <a:ext cx="5287963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01" name="Equation" r:id="rId3" imgW="2057400" imgH="1257120" progId="Equation.DSMT4">
                  <p:embed/>
                </p:oleObj>
              </mc:Choice>
              <mc:Fallback>
                <p:oleObj name="Equation" r:id="rId3" imgW="2057400" imgH="12571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345780"/>
                        <a:ext cx="5287963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8" name="Rectangle 6"/>
          <p:cNvSpPr>
            <a:spLocks noChangeArrowheads="1"/>
          </p:cNvSpPr>
          <p:nvPr/>
        </p:nvSpPr>
        <p:spPr bwMode="auto">
          <a:xfrm>
            <a:off x="611188" y="152401"/>
            <a:ext cx="8086724" cy="64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§</a:t>
            </a:r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7.3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一阶电路的零状态响应</a:t>
            </a:r>
          </a:p>
        </p:txBody>
      </p:sp>
      <p:pic>
        <p:nvPicPr>
          <p:cNvPr id="392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40730"/>
            <a:ext cx="28860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2200" name="Line 8"/>
          <p:cNvSpPr>
            <a:spLocks noChangeShapeType="1"/>
          </p:cNvSpPr>
          <p:nvPr/>
        </p:nvSpPr>
        <p:spPr bwMode="auto">
          <a:xfrm>
            <a:off x="7380288" y="420938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3922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880957"/>
              </p:ext>
            </p:extLst>
          </p:nvPr>
        </p:nvGraphicFramePr>
        <p:xfrm>
          <a:off x="7451725" y="4209380"/>
          <a:ext cx="3540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02" name="Equation" r:id="rId6" imgW="152280" imgH="355320" progId="Equation.DSMT4">
                  <p:embed/>
                </p:oleObj>
              </mc:Choice>
              <mc:Fallback>
                <p:oleObj name="Equation" r:id="rId6" imgW="152280" imgH="35532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4209380"/>
                        <a:ext cx="3540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04" name="AutoShape 12"/>
          <p:cNvSpPr>
            <a:spLocks noChangeArrowheads="1"/>
          </p:cNvSpPr>
          <p:nvPr/>
        </p:nvSpPr>
        <p:spPr bwMode="auto">
          <a:xfrm rot="10982168">
            <a:off x="1476375" y="1616992"/>
            <a:ext cx="431800" cy="212725"/>
          </a:xfrm>
          <a:prstGeom prst="curvedDownArrow">
            <a:avLst>
              <a:gd name="adj1" fmla="val 1203"/>
              <a:gd name="adj2" fmla="val 41800"/>
              <a:gd name="adj3" fmla="val 33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924399"/>
            <a:ext cx="2459037" cy="706437"/>
          </a:xfrm>
          <a:noFill/>
          <a:ln/>
        </p:spPr>
        <p:txBody>
          <a:bodyPr/>
          <a:lstStyle/>
          <a:p>
            <a:r>
              <a:rPr lang="en-US" altLang="zh-CN" sz="2900" b="1" i="1">
                <a:ea typeface="楷体_GB2312" pitchFamily="49" charset="-122"/>
              </a:rPr>
              <a:t>RL</a:t>
            </a:r>
            <a:r>
              <a:rPr lang="zh-CN" altLang="en-US" sz="2900" b="1">
                <a:latin typeface="楷体_GB2312" pitchFamily="49" charset="-122"/>
                <a:ea typeface="楷体_GB2312" pitchFamily="49" charset="-122"/>
              </a:rPr>
              <a:t>串联电路</a:t>
            </a:r>
          </a:p>
        </p:txBody>
      </p:sp>
      <p:sp>
        <p:nvSpPr>
          <p:cNvPr id="390147" name="AutoShape 3"/>
          <p:cNvSpPr>
            <a:spLocks noGrp="1" noChangeAspect="1" noChangeArrowheads="1"/>
          </p:cNvSpPr>
          <p:nvPr>
            <p:ph type="body" sz="half" idx="4294967295"/>
          </p:nvPr>
        </p:nvSpPr>
        <p:spPr>
          <a:xfrm>
            <a:off x="3419475" y="1484536"/>
            <a:ext cx="4392613" cy="744538"/>
          </a:xfrm>
          <a:noFill/>
          <a:ln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求换路后电感电流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2000" b="1" baseline="-25000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(t)</a:t>
            </a:r>
          </a:p>
        </p:txBody>
      </p:sp>
      <p:sp>
        <p:nvSpPr>
          <p:cNvPr id="390148" name="Rectangle 4"/>
          <p:cNvSpPr>
            <a:spLocks noChangeArrowheads="1"/>
          </p:cNvSpPr>
          <p:nvPr/>
        </p:nvSpPr>
        <p:spPr bwMode="auto">
          <a:xfrm>
            <a:off x="3419475" y="2421161"/>
            <a:ext cx="2665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1)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确定初始值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611188" y="3500661"/>
            <a:ext cx="4392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列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t≥0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时的微分方程</a:t>
            </a:r>
          </a:p>
        </p:txBody>
      </p:sp>
      <p:sp>
        <p:nvSpPr>
          <p:cNvPr id="390150" name="Rectangle 6"/>
          <p:cNvSpPr>
            <a:spLocks noChangeArrowheads="1"/>
          </p:cNvSpPr>
          <p:nvPr/>
        </p:nvSpPr>
        <p:spPr bwMode="auto">
          <a:xfrm>
            <a:off x="755650" y="5229449"/>
            <a:ext cx="3384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3)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求方程的解</a:t>
            </a:r>
          </a:p>
        </p:txBody>
      </p:sp>
      <p:graphicFrame>
        <p:nvGraphicFramePr>
          <p:cNvPr id="3901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861770"/>
              </p:ext>
            </p:extLst>
          </p:nvPr>
        </p:nvGraphicFramePr>
        <p:xfrm>
          <a:off x="6084888" y="2492599"/>
          <a:ext cx="22621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17" name="公式" r:id="rId3" imgW="1155600" imgH="215640" progId="Equation.3">
                  <p:embed/>
                </p:oleObj>
              </mc:Choice>
              <mc:Fallback>
                <p:oleObj name="公式" r:id="rId3" imgW="115560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492599"/>
                        <a:ext cx="2262187" cy="43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645149"/>
              </p:ext>
            </p:extLst>
          </p:nvPr>
        </p:nvGraphicFramePr>
        <p:xfrm>
          <a:off x="5364163" y="3429224"/>
          <a:ext cx="338455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18" name="公式" r:id="rId5" imgW="1625400" imgH="393480" progId="Equation.3">
                  <p:embed/>
                </p:oleObj>
              </mc:Choice>
              <mc:Fallback>
                <p:oleObj name="公式" r:id="rId5" imgW="1625400" imgH="393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429224"/>
                        <a:ext cx="3384550" cy="769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245367"/>
              </p:ext>
            </p:extLst>
          </p:nvPr>
        </p:nvGraphicFramePr>
        <p:xfrm>
          <a:off x="3132138" y="4148361"/>
          <a:ext cx="2828925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19" name="公式" r:id="rId7" imgW="977760" imgH="393480" progId="Equation.3">
                  <p:embed/>
                </p:oleObj>
              </mc:Choice>
              <mc:Fallback>
                <p:oleObj name="公式" r:id="rId7" imgW="977760" imgH="393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148361"/>
                        <a:ext cx="2828925" cy="738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55" name="Rectangle 11"/>
          <p:cNvSpPr>
            <a:spLocks noChangeArrowheads="1"/>
          </p:cNvSpPr>
          <p:nvPr/>
        </p:nvSpPr>
        <p:spPr bwMode="auto">
          <a:xfrm>
            <a:off x="4427538" y="3645124"/>
            <a:ext cx="1008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KVL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： </a:t>
            </a:r>
            <a:r>
              <a:rPr lang="zh-CN" altLang="en-US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zh-CN" altLang="en-US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0156" name="Rectangle 12"/>
          <p:cNvSpPr>
            <a:spLocks noChangeArrowheads="1"/>
          </p:cNvSpPr>
          <p:nvPr/>
        </p:nvSpPr>
        <p:spPr bwMode="auto">
          <a:xfrm>
            <a:off x="3181350" y="2022699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0157" name="Rectangle 13"/>
          <p:cNvSpPr>
            <a:spLocks noChangeArrowheads="1"/>
          </p:cNvSpPr>
          <p:nvPr/>
        </p:nvSpPr>
        <p:spPr bwMode="auto">
          <a:xfrm>
            <a:off x="3181350" y="2838674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90158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52736"/>
            <a:ext cx="2305050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015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945922"/>
              </p:ext>
            </p:extLst>
          </p:nvPr>
        </p:nvGraphicFramePr>
        <p:xfrm>
          <a:off x="6372225" y="4292824"/>
          <a:ext cx="22320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20" name="公式" r:id="rId10" imgW="838080" imgH="228600" progId="Equation.3">
                  <p:embed/>
                </p:oleObj>
              </mc:Choice>
              <mc:Fallback>
                <p:oleObj name="公式" r:id="rId10" imgW="83808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292824"/>
                        <a:ext cx="22320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60" name="Object 1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841432"/>
              </p:ext>
            </p:extLst>
          </p:nvPr>
        </p:nvGraphicFramePr>
        <p:xfrm>
          <a:off x="3419475" y="5013549"/>
          <a:ext cx="25844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21" name="公式" r:id="rId12" imgW="939600" imgH="431640" progId="Equation.3">
                  <p:embed/>
                </p:oleObj>
              </mc:Choice>
              <mc:Fallback>
                <p:oleObj name="公式" r:id="rId12" imgW="939600" imgH="431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013549"/>
                        <a:ext cx="258445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71" name="Rectangle 27"/>
          <p:cNvSpPr>
            <a:spLocks noChangeArrowheads="1"/>
          </p:cNvSpPr>
          <p:nvPr/>
        </p:nvSpPr>
        <p:spPr bwMode="auto">
          <a:xfrm>
            <a:off x="611187" y="260350"/>
            <a:ext cx="8086725" cy="59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§</a:t>
            </a:r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7.3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一阶电路的零状态响应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9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9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9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90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9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390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39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39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7" grpId="0" build="p"/>
      <p:bldP spid="390148" grpId="0"/>
      <p:bldP spid="390149" grpId="0"/>
      <p:bldP spid="390150" grpId="0"/>
      <p:bldP spid="3901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5" name="Rectangle 7"/>
          <p:cNvSpPr>
            <a:spLocks noChangeArrowheads="1"/>
          </p:cNvSpPr>
          <p:nvPr/>
        </p:nvSpPr>
        <p:spPr bwMode="auto">
          <a:xfrm>
            <a:off x="827088" y="4508500"/>
            <a:ext cx="2297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4)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求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2800" b="1" baseline="-25000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2800" b="1" baseline="-25000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91180" name="Rectangle 12"/>
          <p:cNvSpPr>
            <a:spLocks noChangeArrowheads="1"/>
          </p:cNvSpPr>
          <p:nvPr/>
        </p:nvSpPr>
        <p:spPr bwMode="auto">
          <a:xfrm>
            <a:off x="3181350" y="2382838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1181" name="Rectangle 13"/>
          <p:cNvSpPr>
            <a:spLocks noChangeArrowheads="1"/>
          </p:cNvSpPr>
          <p:nvPr/>
        </p:nvSpPr>
        <p:spPr bwMode="auto">
          <a:xfrm>
            <a:off x="3181350" y="3198813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91182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73238"/>
            <a:ext cx="2305050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1185" name="Object 17"/>
          <p:cNvGraphicFramePr>
            <a:graphicFrameLocks noChangeAspect="1"/>
          </p:cNvGraphicFramePr>
          <p:nvPr/>
        </p:nvGraphicFramePr>
        <p:xfrm>
          <a:off x="1042988" y="5084763"/>
          <a:ext cx="13430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98" name="公式" r:id="rId4" imgW="1346200" imgH="736600" progId="Equation.3">
                  <p:embed/>
                </p:oleObj>
              </mc:Choice>
              <mc:Fallback>
                <p:oleObj name="公式" r:id="rId4" imgW="1346200" imgH="736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084763"/>
                        <a:ext cx="1343025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86" name="Object 18"/>
          <p:cNvGraphicFramePr>
            <a:graphicFrameLocks noChangeAspect="1"/>
          </p:cNvGraphicFramePr>
          <p:nvPr/>
        </p:nvGraphicFramePr>
        <p:xfrm>
          <a:off x="2916238" y="5084763"/>
          <a:ext cx="204787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99" name="公式" r:id="rId6" imgW="2044700" imgH="736600" progId="Equation.3">
                  <p:embed/>
                </p:oleObj>
              </mc:Choice>
              <mc:Fallback>
                <p:oleObj name="公式" r:id="rId6" imgW="2044700" imgH="736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084763"/>
                        <a:ext cx="2047875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88" name="Rectangle 20"/>
          <p:cNvSpPr>
            <a:spLocks noChangeArrowheads="1"/>
          </p:cNvSpPr>
          <p:nvPr/>
        </p:nvSpPr>
        <p:spPr bwMode="auto">
          <a:xfrm>
            <a:off x="0" y="3076575"/>
            <a:ext cx="501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91189" name="Picture 21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CC"/>
              </a:clrFrom>
              <a:clrTo>
                <a:srgbClr val="FFFF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844675"/>
            <a:ext cx="3600450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1197" name="Rectangle 29"/>
          <p:cNvSpPr>
            <a:spLocks noChangeArrowheads="1"/>
          </p:cNvSpPr>
          <p:nvPr/>
        </p:nvSpPr>
        <p:spPr bwMode="auto">
          <a:xfrm>
            <a:off x="611560" y="260351"/>
            <a:ext cx="7632328" cy="57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§</a:t>
            </a:r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7.3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一阶电路的零状态响应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9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9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9" name="Rectangle 3"/>
          <p:cNvSpPr>
            <a:spLocks noChangeArrowheads="1"/>
          </p:cNvSpPr>
          <p:nvPr/>
        </p:nvSpPr>
        <p:spPr bwMode="auto">
          <a:xfrm>
            <a:off x="3181350" y="2382838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3220" name="Rectangle 4"/>
          <p:cNvSpPr>
            <a:spLocks noChangeArrowheads="1"/>
          </p:cNvSpPr>
          <p:nvPr/>
        </p:nvSpPr>
        <p:spPr bwMode="auto">
          <a:xfrm>
            <a:off x="3181350" y="3198813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93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2305050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3224" name="Rectangle 8"/>
          <p:cNvSpPr>
            <a:spLocks noChangeArrowheads="1"/>
          </p:cNvSpPr>
          <p:nvPr/>
        </p:nvSpPr>
        <p:spPr bwMode="auto">
          <a:xfrm>
            <a:off x="0" y="3076575"/>
            <a:ext cx="501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3226" name="Rectangle 10"/>
          <p:cNvSpPr>
            <a:spLocks noChangeArrowheads="1"/>
          </p:cNvSpPr>
          <p:nvPr/>
        </p:nvSpPr>
        <p:spPr bwMode="auto">
          <a:xfrm>
            <a:off x="611560" y="260350"/>
            <a:ext cx="7632328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§</a:t>
            </a:r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7.3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一阶电路的零状态响应</a:t>
            </a:r>
          </a:p>
        </p:txBody>
      </p:sp>
      <p:graphicFrame>
        <p:nvGraphicFramePr>
          <p:cNvPr id="393228" name="Object 12"/>
          <p:cNvGraphicFramePr>
            <a:graphicFrameLocks noChangeAspect="1"/>
          </p:cNvGraphicFramePr>
          <p:nvPr/>
        </p:nvGraphicFramePr>
        <p:xfrm>
          <a:off x="4140200" y="1773238"/>
          <a:ext cx="3236913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06" name="Equation" r:id="rId4" imgW="1206360" imgH="228600" progId="Equation.DSMT4">
                  <p:embed/>
                </p:oleObj>
              </mc:Choice>
              <mc:Fallback>
                <p:oleObj name="Equation" r:id="rId4" imgW="120636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1773238"/>
                        <a:ext cx="3236913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9" name="Object 13"/>
          <p:cNvGraphicFramePr>
            <a:graphicFrameLocks noChangeAspect="1"/>
          </p:cNvGraphicFramePr>
          <p:nvPr/>
        </p:nvGraphicFramePr>
        <p:xfrm>
          <a:off x="3995738" y="2565400"/>
          <a:ext cx="3651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07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565400"/>
                        <a:ext cx="3651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0" name="Text Box 14"/>
          <p:cNvSpPr txBox="1">
            <a:spLocks noChangeArrowheads="1"/>
          </p:cNvSpPr>
          <p:nvPr/>
        </p:nvSpPr>
        <p:spPr bwMode="auto">
          <a:xfrm>
            <a:off x="4284663" y="2636838"/>
            <a:ext cx="34559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dirty="0"/>
              <a:t>为开关接通时刻电压的相角，又称为接入相位角。</a:t>
            </a:r>
          </a:p>
        </p:txBody>
      </p:sp>
      <p:sp>
        <p:nvSpPr>
          <p:cNvPr id="393231" name="Rectangle 15"/>
          <p:cNvSpPr>
            <a:spLocks noChangeArrowheads="1"/>
          </p:cNvSpPr>
          <p:nvPr/>
        </p:nvSpPr>
        <p:spPr bwMode="auto">
          <a:xfrm>
            <a:off x="827088" y="3644900"/>
            <a:ext cx="3097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t≥0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时的微分方程</a:t>
            </a:r>
          </a:p>
        </p:txBody>
      </p:sp>
      <p:graphicFrame>
        <p:nvGraphicFramePr>
          <p:cNvPr id="39323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535659"/>
              </p:ext>
            </p:extLst>
          </p:nvPr>
        </p:nvGraphicFramePr>
        <p:xfrm>
          <a:off x="4032250" y="3500438"/>
          <a:ext cx="49672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08" name="Equation" r:id="rId8" imgW="1777680" imgH="393480" progId="Equation.DSMT4">
                  <p:embed/>
                </p:oleObj>
              </mc:Choice>
              <mc:Fallback>
                <p:oleObj name="Equation" r:id="rId8" imgW="1777680" imgH="3934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0" y="3500438"/>
                        <a:ext cx="4967288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33" name="Object 17"/>
          <p:cNvGraphicFramePr>
            <a:graphicFrameLocks noChangeAspect="1"/>
          </p:cNvGraphicFramePr>
          <p:nvPr/>
        </p:nvGraphicFramePr>
        <p:xfrm>
          <a:off x="3419475" y="4221163"/>
          <a:ext cx="22320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09" name="公式" r:id="rId10" imgW="838080" imgH="228600" progId="Equation.3">
                  <p:embed/>
                </p:oleObj>
              </mc:Choice>
              <mc:Fallback>
                <p:oleObj name="公式" r:id="rId10" imgW="83808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221163"/>
                        <a:ext cx="22320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34" name="Object 18"/>
          <p:cNvGraphicFramePr>
            <a:graphicFrameLocks noChangeAspect="1"/>
          </p:cNvGraphicFramePr>
          <p:nvPr/>
        </p:nvGraphicFramePr>
        <p:xfrm>
          <a:off x="1619250" y="4724400"/>
          <a:ext cx="30956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10" name="Equation" r:id="rId12" imgW="1485720" imgH="444240" progId="Equation.DSMT4">
                  <p:embed/>
                </p:oleObj>
              </mc:Choice>
              <mc:Fallback>
                <p:oleObj name="Equation" r:id="rId12" imgW="1485720" imgH="44424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724400"/>
                        <a:ext cx="30956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5" name="Text Box 19"/>
          <p:cNvSpPr txBox="1">
            <a:spLocks noChangeArrowheads="1"/>
          </p:cNvSpPr>
          <p:nvPr/>
        </p:nvSpPr>
        <p:spPr bwMode="auto">
          <a:xfrm>
            <a:off x="827088" y="4868863"/>
            <a:ext cx="100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/>
              <a:t>特解</a:t>
            </a:r>
          </a:p>
        </p:txBody>
      </p:sp>
      <p:sp>
        <p:nvSpPr>
          <p:cNvPr id="393238" name="Text Box 22"/>
          <p:cNvSpPr txBox="1">
            <a:spLocks noChangeArrowheads="1"/>
          </p:cNvSpPr>
          <p:nvPr/>
        </p:nvSpPr>
        <p:spPr bwMode="auto">
          <a:xfrm>
            <a:off x="4932363" y="4941888"/>
            <a:ext cx="100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/>
              <a:t>通解</a:t>
            </a:r>
          </a:p>
        </p:txBody>
      </p:sp>
      <p:graphicFrame>
        <p:nvGraphicFramePr>
          <p:cNvPr id="393239" name="Object 23"/>
          <p:cNvGraphicFramePr>
            <a:graphicFrameLocks noChangeAspect="1"/>
          </p:cNvGraphicFramePr>
          <p:nvPr/>
        </p:nvGraphicFramePr>
        <p:xfrm>
          <a:off x="5940425" y="4652963"/>
          <a:ext cx="2665413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11" name="Equation" r:id="rId14" imgW="1231560" imgH="469800" progId="Equation.DSMT4">
                  <p:embed/>
                </p:oleObj>
              </mc:Choice>
              <mc:Fallback>
                <p:oleObj name="Equation" r:id="rId14" imgW="1231560" imgH="469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652963"/>
                        <a:ext cx="2665413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41" name="Object 25"/>
          <p:cNvGraphicFramePr>
            <a:graphicFrameLocks noChangeAspect="1"/>
          </p:cNvGraphicFramePr>
          <p:nvPr/>
        </p:nvGraphicFramePr>
        <p:xfrm>
          <a:off x="1476375" y="5589588"/>
          <a:ext cx="633571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12" name="Equation" r:id="rId16" imgW="2705040" imgH="469800" progId="Equation.DSMT4">
                  <p:embed/>
                </p:oleObj>
              </mc:Choice>
              <mc:Fallback>
                <p:oleObj name="Equation" r:id="rId16" imgW="2705040" imgH="4698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589588"/>
                        <a:ext cx="633571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3708400" y="1144810"/>
            <a:ext cx="41036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/>
              <a:t>在外施激励为正弦电压时，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9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9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9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9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31" grpId="0"/>
      <p:bldP spid="393235" grpId="0"/>
      <p:bldP spid="3932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9" name="Rectangle 3"/>
          <p:cNvSpPr>
            <a:spLocks noChangeArrowheads="1"/>
          </p:cNvSpPr>
          <p:nvPr/>
        </p:nvSpPr>
        <p:spPr bwMode="auto">
          <a:xfrm>
            <a:off x="3181350" y="2382838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3220" name="Rectangle 4"/>
          <p:cNvSpPr>
            <a:spLocks noChangeArrowheads="1"/>
          </p:cNvSpPr>
          <p:nvPr/>
        </p:nvSpPr>
        <p:spPr bwMode="auto">
          <a:xfrm>
            <a:off x="3181350" y="3198813"/>
            <a:ext cx="755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93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8" y="956034"/>
            <a:ext cx="2305050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3224" name="Rectangle 8"/>
          <p:cNvSpPr>
            <a:spLocks noChangeArrowheads="1"/>
          </p:cNvSpPr>
          <p:nvPr/>
        </p:nvSpPr>
        <p:spPr bwMode="auto">
          <a:xfrm>
            <a:off x="0" y="3076575"/>
            <a:ext cx="501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3226" name="Rectangle 10"/>
          <p:cNvSpPr>
            <a:spLocks noChangeArrowheads="1"/>
          </p:cNvSpPr>
          <p:nvPr/>
        </p:nvSpPr>
        <p:spPr bwMode="auto">
          <a:xfrm>
            <a:off x="611560" y="260350"/>
            <a:ext cx="7632328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§</a:t>
            </a:r>
            <a:r>
              <a:rPr lang="en-US" altLang="zh-CN" sz="3800" b="1" dirty="0">
                <a:latin typeface="楷体_GB2312" pitchFamily="49" charset="-122"/>
                <a:ea typeface="楷体_GB2312" pitchFamily="49" charset="-122"/>
              </a:rPr>
              <a:t>7.3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一阶电路的零状态响应</a:t>
            </a:r>
          </a:p>
        </p:txBody>
      </p:sp>
      <p:graphicFrame>
        <p:nvGraphicFramePr>
          <p:cNvPr id="39324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686010"/>
              </p:ext>
            </p:extLst>
          </p:nvPr>
        </p:nvGraphicFramePr>
        <p:xfrm>
          <a:off x="3020576" y="1340768"/>
          <a:ext cx="5207482" cy="81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06" name="Equation" r:id="rId4" imgW="2705040" imgH="469800" progId="Equation.DSMT4">
                  <p:embed/>
                </p:oleObj>
              </mc:Choice>
              <mc:Fallback>
                <p:oleObj name="Equation" r:id="rId4" imgW="2705040" imgH="469800" progId="Equation.DSMT4">
                  <p:embed/>
                  <p:pic>
                    <p:nvPicPr>
                      <p:cNvPr id="39324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576" y="1340768"/>
                        <a:ext cx="5207482" cy="811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2771800" y="980728"/>
            <a:ext cx="5970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/>
              <a:t>在外</a:t>
            </a:r>
            <a:r>
              <a:rPr lang="zh-CN" altLang="en-US" sz="2400" b="1" dirty="0" smtClean="0"/>
              <a:t>施激励为</a:t>
            </a:r>
            <a:r>
              <a:rPr lang="zh-CN" altLang="en-US" sz="2400" b="1" dirty="0"/>
              <a:t>正弦</a:t>
            </a:r>
            <a:r>
              <a:rPr lang="zh-CN" altLang="en-US" sz="2400" b="1" dirty="0" smtClean="0"/>
              <a:t>电压                           时，</a:t>
            </a:r>
            <a:endParaRPr lang="zh-CN" altLang="en-US" sz="2400" b="1" dirty="0"/>
          </a:p>
        </p:txBody>
      </p:sp>
      <p:graphicFrame>
        <p:nvGraphicFramePr>
          <p:cNvPr id="1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799946"/>
              </p:ext>
            </p:extLst>
          </p:nvPr>
        </p:nvGraphicFramePr>
        <p:xfrm>
          <a:off x="2987825" y="2094983"/>
          <a:ext cx="5754053" cy="742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07" name="Equation" r:id="rId6" imgW="3263760" imgH="469800" progId="Equation.DSMT4">
                  <p:embed/>
                </p:oleObj>
              </mc:Choice>
              <mc:Fallback>
                <p:oleObj name="Equation" r:id="rId6" imgW="3263760" imgH="469800" progId="Equation.DSMT4">
                  <p:embed/>
                  <p:pic>
                    <p:nvPicPr>
                      <p:cNvPr id="39324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5" y="2094983"/>
                        <a:ext cx="5754053" cy="742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627603"/>
              </p:ext>
            </p:extLst>
          </p:nvPr>
        </p:nvGraphicFramePr>
        <p:xfrm>
          <a:off x="2987825" y="2837659"/>
          <a:ext cx="5771197" cy="62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08" name="Equation" r:id="rId8" imgW="3873240" imgH="469800" progId="Equation.DSMT4">
                  <p:embed/>
                </p:oleObj>
              </mc:Choice>
              <mc:Fallback>
                <p:oleObj name="Equation" r:id="rId8" imgW="3873240" imgH="469800" progId="Equation.DSMT4">
                  <p:embed/>
                  <p:pic>
                    <p:nvPicPr>
                      <p:cNvPr id="19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5" y="2837659"/>
                        <a:ext cx="5771197" cy="627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2" t="4851" b="65749"/>
          <a:stretch/>
        </p:blipFill>
        <p:spPr>
          <a:xfrm>
            <a:off x="1187624" y="4789921"/>
            <a:ext cx="2731112" cy="13428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2" t="41123" r="11613" b="16877"/>
          <a:stretch/>
        </p:blipFill>
        <p:spPr>
          <a:xfrm>
            <a:off x="5193281" y="4581128"/>
            <a:ext cx="2907111" cy="1686554"/>
          </a:xfrm>
          <a:prstGeom prst="rect">
            <a:avLst/>
          </a:prstGeom>
        </p:spPr>
      </p:pic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638351" y="3501008"/>
            <a:ext cx="81101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方程的特解或强制分量与外施正弦激励按同频率的正弦规律变化；</a:t>
            </a:r>
            <a:endParaRPr lang="en-US" altLang="zh-CN" sz="2000" dirty="0" smtClean="0"/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自由分量随时间增长趋于零。</a:t>
            </a:r>
            <a:endParaRPr lang="zh-CN" altLang="en-US" sz="2000" dirty="0"/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638351" y="4243356"/>
            <a:ext cx="20614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开关闭合时，若</a:t>
            </a:r>
            <a:endParaRPr lang="zh-CN" altLang="en-US" sz="20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798732"/>
              </p:ext>
            </p:extLst>
          </p:nvPr>
        </p:nvGraphicFramePr>
        <p:xfrm>
          <a:off x="2555776" y="4149080"/>
          <a:ext cx="1130153" cy="591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09" name="Equation" r:id="rId11" imgW="672840" imgH="393480" progId="Equation.DSMT4">
                  <p:embed/>
                </p:oleObj>
              </mc:Choice>
              <mc:Fallback>
                <p:oleObj name="Equation" r:id="rId11" imgW="672840" imgH="393480" progId="Equation.DSMT4">
                  <p:embed/>
                  <p:pic>
                    <p:nvPicPr>
                      <p:cNvPr id="2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4149080"/>
                        <a:ext cx="1130153" cy="591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068278" y="4243356"/>
            <a:ext cx="20614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开关闭合时，若</a:t>
            </a:r>
            <a:endParaRPr lang="zh-CN" altLang="en-US" sz="2000" dirty="0"/>
          </a:p>
        </p:txBody>
      </p:sp>
      <p:graphicFrame>
        <p:nvGraphicFramePr>
          <p:cNvPr id="28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303186"/>
              </p:ext>
            </p:extLst>
          </p:nvPr>
        </p:nvGraphicFramePr>
        <p:xfrm>
          <a:off x="7020272" y="4272816"/>
          <a:ext cx="703262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10" name="Equation" r:id="rId13" imgW="419040" imgH="228600" progId="Equation.DSMT4">
                  <p:embed/>
                </p:oleObj>
              </mc:Choice>
              <mc:Fallback>
                <p:oleObj name="Equation" r:id="rId13" imgW="419040" imgH="228600" progId="Equation.DSMT4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4272816"/>
                        <a:ext cx="703262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1637075" y="6341258"/>
            <a:ext cx="2790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立即进入稳定状态</a:t>
            </a:r>
            <a:endParaRPr lang="zh-CN" altLang="en-US" sz="2000" dirty="0"/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4716016" y="6341258"/>
            <a:ext cx="40757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经历过渡过程，然后达到稳定状态</a:t>
            </a:r>
            <a:endParaRPr lang="zh-CN" altLang="en-US" sz="2000" dirty="0"/>
          </a:p>
        </p:txBody>
      </p:sp>
      <p:graphicFrame>
        <p:nvGraphicFramePr>
          <p:cNvPr id="3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90595"/>
              </p:ext>
            </p:extLst>
          </p:nvPr>
        </p:nvGraphicFramePr>
        <p:xfrm>
          <a:off x="5940152" y="1018294"/>
          <a:ext cx="2174940" cy="425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11" name="Equation" r:id="rId15" imgW="1206360" imgH="228600" progId="Equation.DSMT4">
                  <p:embed/>
                </p:oleObj>
              </mc:Choice>
              <mc:Fallback>
                <p:oleObj name="Equation" r:id="rId15" imgW="1206360" imgH="228600" progId="Equation.DSMT4">
                  <p:embed/>
                  <p:pic>
                    <p:nvPicPr>
                      <p:cNvPr id="3932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018294"/>
                        <a:ext cx="2174940" cy="425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988862"/>
              </p:ext>
            </p:extLst>
          </p:nvPr>
        </p:nvGraphicFramePr>
        <p:xfrm>
          <a:off x="1114285" y="2932476"/>
          <a:ext cx="1289968" cy="568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12" name="Equation" r:id="rId17" imgW="876240" imgH="431640" progId="Equation.DSMT4">
                  <p:embed/>
                </p:oleObj>
              </mc:Choice>
              <mc:Fallback>
                <p:oleObj name="Equation" r:id="rId17" imgW="876240" imgH="431640" progId="Equation.DSMT4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285" y="2932476"/>
                        <a:ext cx="1289968" cy="568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3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351"/>
            <a:ext cx="8075240" cy="504354"/>
          </a:xfrm>
        </p:spPr>
        <p:txBody>
          <a:bodyPr/>
          <a:lstStyle/>
          <a:p>
            <a:r>
              <a:rPr lang="zh-CN" altLang="en-US" sz="3200" b="1" dirty="0" smtClean="0">
                <a:latin typeface="楷体_GB2312" pitchFamily="49" charset="-122"/>
                <a:ea typeface="楷体_GB2312" pitchFamily="49" charset="-122"/>
              </a:rPr>
              <a:t>小结：一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阶电路</a:t>
            </a:r>
            <a:r>
              <a:rPr lang="zh-CN" altLang="en-US" sz="3200" b="1" dirty="0" smtClean="0">
                <a:latin typeface="楷体_GB2312" pitchFamily="49" charset="-122"/>
                <a:ea typeface="楷体_GB2312" pitchFamily="49" charset="-122"/>
              </a:rPr>
              <a:t>的零输入响应和零状态响应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340768"/>
            <a:ext cx="8075240" cy="482453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RC</a:t>
            </a:r>
          </a:p>
          <a:p>
            <a:pPr marL="357188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b="1" dirty="0">
              <a:latin typeface="楷体_GB2312" pitchFamily="49" charset="-122"/>
              <a:ea typeface="楷体_GB2312" pitchFamily="49" charset="-122"/>
            </a:endParaRPr>
          </a:p>
          <a:p>
            <a:pPr marL="357188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RL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3728" y="98072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零输入响应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940152" y="98072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零状态响应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45" t="6589" r="11660" b="33347"/>
          <a:stretch/>
        </p:blipFill>
        <p:spPr>
          <a:xfrm>
            <a:off x="1058642" y="1589932"/>
            <a:ext cx="1841960" cy="1381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9" t="3552" r="6464" b="26155"/>
          <a:stretch/>
        </p:blipFill>
        <p:spPr>
          <a:xfrm>
            <a:off x="4788024" y="1428714"/>
            <a:ext cx="2248110" cy="1457108"/>
          </a:xfrm>
          <a:prstGeom prst="rect">
            <a:avLst/>
          </a:prstGeom>
        </p:spPr>
      </p:pic>
      <p:graphicFrame>
        <p:nvGraphicFramePr>
          <p:cNvPr id="1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641183"/>
              </p:ext>
            </p:extLst>
          </p:nvPr>
        </p:nvGraphicFramePr>
        <p:xfrm>
          <a:off x="7312430" y="5653742"/>
          <a:ext cx="1220010" cy="67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0" name="Equation" r:id="rId7" imgW="622080" imgH="342720" progId="Equation.DSMT4">
                  <p:embed/>
                </p:oleObj>
              </mc:Choice>
              <mc:Fallback>
                <p:oleObj name="Equation" r:id="rId7" imgW="622080" imgH="342720" progId="Equation.DSMT4">
                  <p:embed/>
                  <p:pic>
                    <p:nvPicPr>
                      <p:cNvPr id="39118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2430" y="5653742"/>
                        <a:ext cx="1220010" cy="6708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880466"/>
              </p:ext>
            </p:extLst>
          </p:nvPr>
        </p:nvGraphicFramePr>
        <p:xfrm>
          <a:off x="1249198" y="2996952"/>
          <a:ext cx="12223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1" name="Equation" r:id="rId9" imgW="698400" imgH="342720" progId="Equation.DSMT4">
                  <p:embed/>
                </p:oleObj>
              </mc:Choice>
              <mc:Fallback>
                <p:oleObj name="Equation" r:id="rId9" imgW="698400" imgH="342720" progId="Equation.DSMT4">
                  <p:embed/>
                  <p:pic>
                    <p:nvPicPr>
                      <p:cNvPr id="1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198" y="2996952"/>
                        <a:ext cx="1222375" cy="596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835265"/>
              </p:ext>
            </p:extLst>
          </p:nvPr>
        </p:nvGraphicFramePr>
        <p:xfrm>
          <a:off x="2737977" y="2986782"/>
          <a:ext cx="12446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2" name="Equation" r:id="rId11" imgW="711000" imgH="419040" progId="Equation.DSMT4">
                  <p:embed/>
                </p:oleObj>
              </mc:Choice>
              <mc:Fallback>
                <p:oleObj name="Equation" r:id="rId11" imgW="711000" imgH="419040" progId="Equation.DSMT4">
                  <p:embed/>
                  <p:pic>
                    <p:nvPicPr>
                      <p:cNvPr id="1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7977" y="2986782"/>
                        <a:ext cx="1244600" cy="730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928261"/>
              </p:ext>
            </p:extLst>
          </p:nvPr>
        </p:nvGraphicFramePr>
        <p:xfrm>
          <a:off x="5225380" y="2949253"/>
          <a:ext cx="18669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3" name="Equation" r:id="rId13" imgW="1066680" imgH="482400" progId="Equation.DSMT4">
                  <p:embed/>
                </p:oleObj>
              </mc:Choice>
              <mc:Fallback>
                <p:oleObj name="Equation" r:id="rId13" imgW="1066680" imgH="482400" progId="Equation.DSMT4">
                  <p:embed/>
                  <p:pic>
                    <p:nvPicPr>
                      <p:cNvPr id="1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380" y="2949253"/>
                        <a:ext cx="1866900" cy="8397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868389"/>
              </p:ext>
            </p:extLst>
          </p:nvPr>
        </p:nvGraphicFramePr>
        <p:xfrm>
          <a:off x="7421190" y="2985441"/>
          <a:ext cx="11112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4" name="Equation" r:id="rId15" imgW="634680" imgH="419040" progId="Equation.DSMT4">
                  <p:embed/>
                </p:oleObj>
              </mc:Choice>
              <mc:Fallback>
                <p:oleObj name="Equation" r:id="rId15" imgW="634680" imgH="419040" progId="Equation.DSMT4">
                  <p:embed/>
                  <p:pic>
                    <p:nvPicPr>
                      <p:cNvPr id="1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190" y="2985441"/>
                        <a:ext cx="1111250" cy="730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013743"/>
              </p:ext>
            </p:extLst>
          </p:nvPr>
        </p:nvGraphicFramePr>
        <p:xfrm>
          <a:off x="1054249" y="5683250"/>
          <a:ext cx="19335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5" name="Equation" r:id="rId17" imgW="1104840" imgH="457200" progId="Equation.DSMT4">
                  <p:embed/>
                </p:oleObj>
              </mc:Choice>
              <mc:Fallback>
                <p:oleObj name="Equation" r:id="rId17" imgW="1104840" imgH="457200" progId="Equation.DSMT4">
                  <p:embed/>
                  <p:pic>
                    <p:nvPicPr>
                      <p:cNvPr id="15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249" y="5683250"/>
                        <a:ext cx="1933575" cy="7985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028519"/>
              </p:ext>
            </p:extLst>
          </p:nvPr>
        </p:nvGraphicFramePr>
        <p:xfrm>
          <a:off x="3210942" y="5733256"/>
          <a:ext cx="12890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6" name="Equation" r:id="rId19" imgW="736560" imgH="342720" progId="Equation.DSMT4">
                  <p:embed/>
                </p:oleObj>
              </mc:Choice>
              <mc:Fallback>
                <p:oleObj name="Equation" r:id="rId19" imgW="736560" imgH="342720" progId="Equation.DSMT4">
                  <p:embed/>
                  <p:pic>
                    <p:nvPicPr>
                      <p:cNvPr id="1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942" y="5733256"/>
                        <a:ext cx="1289050" cy="5984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64" y="4066546"/>
            <a:ext cx="1814548" cy="159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714667"/>
              </p:ext>
            </p:extLst>
          </p:nvPr>
        </p:nvGraphicFramePr>
        <p:xfrm>
          <a:off x="5042934" y="5722925"/>
          <a:ext cx="1977338" cy="706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7" name="公式" r:id="rId22" imgW="939600" imgH="431640" progId="Equation.3">
                  <p:embed/>
                </p:oleObj>
              </mc:Choice>
              <mc:Fallback>
                <p:oleObj name="公式" r:id="rId22" imgW="939600" imgH="431640" progId="Equation.3">
                  <p:embed/>
                  <p:pic>
                    <p:nvPicPr>
                      <p:cNvPr id="39016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2934" y="5722925"/>
                        <a:ext cx="1977338" cy="7068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27438" y="1628800"/>
            <a:ext cx="1788578" cy="13212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64288" y="1500058"/>
            <a:ext cx="1766076" cy="1300298"/>
          </a:xfrm>
          <a:prstGeom prst="rect">
            <a:avLst/>
          </a:prstGeom>
        </p:spPr>
      </p:pic>
      <p:graphicFrame>
        <p:nvGraphicFramePr>
          <p:cNvPr id="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07843"/>
              </p:ext>
            </p:extLst>
          </p:nvPr>
        </p:nvGraphicFramePr>
        <p:xfrm>
          <a:off x="83343" y="3266826"/>
          <a:ext cx="844550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8" name="Equation" r:id="rId26" imgW="482400" imgH="177480" progId="Equation.DSMT4">
                  <p:embed/>
                </p:oleObj>
              </mc:Choice>
              <mc:Fallback>
                <p:oleObj name="Equation" r:id="rId26" imgW="482400" imgH="177480" progId="Equation.DSMT4">
                  <p:embed/>
                  <p:pic>
                    <p:nvPicPr>
                      <p:cNvPr id="1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" y="3266826"/>
                        <a:ext cx="844550" cy="3095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689609"/>
              </p:ext>
            </p:extLst>
          </p:nvPr>
        </p:nvGraphicFramePr>
        <p:xfrm>
          <a:off x="160338" y="4869160"/>
          <a:ext cx="6889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49" name="Equation" r:id="rId28" imgW="393480" imgH="393480" progId="Equation.DSMT4">
                  <p:embed/>
                </p:oleObj>
              </mc:Choice>
              <mc:Fallback>
                <p:oleObj name="Equation" r:id="rId28" imgW="393480" imgH="393480" progId="Equation.DSMT4">
                  <p:embed/>
                  <p:pic>
                    <p:nvPicPr>
                      <p:cNvPr id="2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8" y="4869160"/>
                        <a:ext cx="688975" cy="6858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连接符 24"/>
          <p:cNvCxnSpPr/>
          <p:nvPr/>
        </p:nvCxnSpPr>
        <p:spPr bwMode="auto">
          <a:xfrm>
            <a:off x="1403648" y="3861048"/>
            <a:ext cx="758535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788024" y="1500058"/>
            <a:ext cx="0" cy="4929753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49488" y="4260875"/>
            <a:ext cx="1708214" cy="1400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r="45455" b="14509"/>
          <a:stretch/>
        </p:blipFill>
        <p:spPr>
          <a:xfrm>
            <a:off x="1074650" y="4206936"/>
            <a:ext cx="2057190" cy="13082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99456" y="4212943"/>
            <a:ext cx="1812681" cy="1520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268413"/>
            <a:ext cx="4200526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1" y="5057518"/>
            <a:ext cx="8352927" cy="1008062"/>
          </a:xfrm>
        </p:spPr>
        <p:txBody>
          <a:bodyPr/>
          <a:lstStyle/>
          <a:p>
            <a:pPr marL="2419350" indent="-2419350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稳定工作状态</a:t>
            </a:r>
            <a:r>
              <a:rPr lang="en-US" altLang="zh-CN" sz="2400" b="1" dirty="0">
                <a:ea typeface="楷体_GB2312" pitchFamily="49" charset="-122"/>
              </a:rPr>
              <a:t>——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电路中各部分电压、电流与电源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稳定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状态。</a:t>
            </a:r>
          </a:p>
        </p:txBody>
      </p:sp>
      <p:sp>
        <p:nvSpPr>
          <p:cNvPr id="363524" name="Rectangle 4"/>
          <p:cNvSpPr>
            <a:spLocks noChangeArrowheads="1"/>
          </p:cNvSpPr>
          <p:nvPr/>
        </p:nvSpPr>
        <p:spPr bwMode="auto">
          <a:xfrm>
            <a:off x="251522" y="5885498"/>
            <a:ext cx="83529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瞬态过程</a:t>
            </a:r>
            <a:r>
              <a:rPr lang="en-US" altLang="zh-CN" sz="2400" b="1" dirty="0">
                <a:ea typeface="楷体_GB2312" pitchFamily="49" charset="-122"/>
              </a:rPr>
              <a:t>——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电路由一个稳定状态到另一个稳定状态的过程。</a:t>
            </a:r>
          </a:p>
        </p:txBody>
      </p:sp>
      <p:sp>
        <p:nvSpPr>
          <p:cNvPr id="363525" name="Rectangle 5"/>
          <p:cNvSpPr>
            <a:spLocks noChangeArrowheads="1"/>
          </p:cNvSpPr>
          <p:nvPr/>
        </p:nvSpPr>
        <p:spPr bwMode="auto">
          <a:xfrm>
            <a:off x="4486404" y="1385035"/>
            <a:ext cx="3973384" cy="32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1076325" indent="-1076325">
              <a:spcBef>
                <a:spcPct val="0"/>
              </a:spcBef>
              <a:spcAft>
                <a:spcPts val="1200"/>
              </a:spcAft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换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路</a:t>
            </a:r>
            <a:r>
              <a:rPr lang="zh-CN" altLang="en-US" sz="2800" dirty="0" smtClean="0">
                <a:ea typeface="楷体_GB2312" pitchFamily="49" charset="-122"/>
              </a:rPr>
              <a:t>：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电路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的接通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切断，电路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接线的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改变，电路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参数及电源的突然变化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等。</a:t>
            </a:r>
            <a:endParaRPr lang="en-US" altLang="zh-CN" sz="2800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换路时刻记为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t=0,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换路前的最终时刻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t=0_,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换路后的最初时刻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t=0</a:t>
            </a:r>
            <a:r>
              <a:rPr lang="en-US" altLang="zh-CN" sz="2800" baseline="-25000" dirty="0" smtClean="0">
                <a:latin typeface="楷体_GB2312" pitchFamily="49" charset="-122"/>
                <a:ea typeface="楷体_GB2312" pitchFamily="49" charset="-122"/>
              </a:rPr>
              <a:t>+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635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12875"/>
            <a:ext cx="1079500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5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563813"/>
            <a:ext cx="1079500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3528" name="Group 8"/>
          <p:cNvGrpSpPr>
            <a:grpSpLocks/>
          </p:cNvGrpSpPr>
          <p:nvPr/>
        </p:nvGrpSpPr>
        <p:grpSpPr bwMode="auto">
          <a:xfrm rot="-2441627">
            <a:off x="3779838" y="2779713"/>
            <a:ext cx="71437" cy="936625"/>
            <a:chOff x="3651" y="2818"/>
            <a:chExt cx="69" cy="748"/>
          </a:xfrm>
        </p:grpSpPr>
        <p:sp>
          <p:nvSpPr>
            <p:cNvPr id="363529" name="AutoShape 9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530" name="Rectangle 10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3531" name="Group 11"/>
          <p:cNvGrpSpPr>
            <a:grpSpLocks/>
          </p:cNvGrpSpPr>
          <p:nvPr/>
        </p:nvGrpSpPr>
        <p:grpSpPr bwMode="auto">
          <a:xfrm rot="-2738581">
            <a:off x="1812925" y="1616076"/>
            <a:ext cx="71437" cy="1008062"/>
            <a:chOff x="3651" y="2818"/>
            <a:chExt cx="69" cy="748"/>
          </a:xfrm>
        </p:grpSpPr>
        <p:sp>
          <p:nvSpPr>
            <p:cNvPr id="363532" name="AutoShape 12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533" name="Rectangle 13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63534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130425"/>
            <a:ext cx="3714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535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932238"/>
            <a:ext cx="542925" cy="866775"/>
          </a:xfrm>
          <a:prstGeom prst="rect">
            <a:avLst/>
          </a:prstGeom>
          <a:solidFill>
            <a:srgbClr val="8080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536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7550"/>
            <a:ext cx="358775" cy="2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3537" name="Group 17"/>
          <p:cNvGrpSpPr>
            <a:grpSpLocks/>
          </p:cNvGrpSpPr>
          <p:nvPr/>
        </p:nvGrpSpPr>
        <p:grpSpPr bwMode="auto">
          <a:xfrm rot="-1378522">
            <a:off x="1835150" y="1628775"/>
            <a:ext cx="71438" cy="1008063"/>
            <a:chOff x="3651" y="2818"/>
            <a:chExt cx="69" cy="748"/>
          </a:xfrm>
        </p:grpSpPr>
        <p:sp>
          <p:nvSpPr>
            <p:cNvPr id="363538" name="AutoShape 18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539" name="Rectangle 19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3540" name="Group 20"/>
          <p:cNvGrpSpPr>
            <a:grpSpLocks/>
          </p:cNvGrpSpPr>
          <p:nvPr/>
        </p:nvGrpSpPr>
        <p:grpSpPr bwMode="auto">
          <a:xfrm rot="-854173">
            <a:off x="3779838" y="2708275"/>
            <a:ext cx="71437" cy="1008063"/>
            <a:chOff x="3651" y="2818"/>
            <a:chExt cx="69" cy="748"/>
          </a:xfrm>
        </p:grpSpPr>
        <p:sp>
          <p:nvSpPr>
            <p:cNvPr id="363541" name="AutoShape 21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542" name="Rectangle 22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63543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9850"/>
            <a:ext cx="4284663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3544" name="Line 24"/>
          <p:cNvSpPr>
            <a:spLocks noChangeShapeType="1"/>
          </p:cNvSpPr>
          <p:nvPr/>
        </p:nvSpPr>
        <p:spPr bwMode="auto">
          <a:xfrm flipH="1">
            <a:off x="611188" y="2132013"/>
            <a:ext cx="287337" cy="2159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63545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2708275"/>
            <a:ext cx="990600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5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12875"/>
            <a:ext cx="9906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3547" name="Group 27"/>
          <p:cNvGrpSpPr>
            <a:grpSpLocks/>
          </p:cNvGrpSpPr>
          <p:nvPr/>
        </p:nvGrpSpPr>
        <p:grpSpPr bwMode="auto">
          <a:xfrm rot="-1683254">
            <a:off x="1763713" y="1628775"/>
            <a:ext cx="71437" cy="792163"/>
            <a:chOff x="3651" y="2818"/>
            <a:chExt cx="69" cy="748"/>
          </a:xfrm>
        </p:grpSpPr>
        <p:sp>
          <p:nvSpPr>
            <p:cNvPr id="363548" name="AutoShape 28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549" name="Rectangle 29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3550" name="Group 30"/>
          <p:cNvGrpSpPr>
            <a:grpSpLocks/>
          </p:cNvGrpSpPr>
          <p:nvPr/>
        </p:nvGrpSpPr>
        <p:grpSpPr bwMode="auto">
          <a:xfrm rot="-1683254">
            <a:off x="3654425" y="2997200"/>
            <a:ext cx="71438" cy="792163"/>
            <a:chOff x="3651" y="2818"/>
            <a:chExt cx="69" cy="748"/>
          </a:xfrm>
        </p:grpSpPr>
        <p:sp>
          <p:nvSpPr>
            <p:cNvPr id="363551" name="AutoShape 31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552" name="Rectangle 32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63553" name="Picture 3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932238"/>
            <a:ext cx="542925" cy="866775"/>
          </a:xfrm>
          <a:prstGeom prst="rect">
            <a:avLst/>
          </a:prstGeom>
          <a:solidFill>
            <a:srgbClr val="8080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3554" name="Picture 3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30413"/>
            <a:ext cx="287338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3555" name="Group 35"/>
          <p:cNvGrpSpPr>
            <a:grpSpLocks/>
          </p:cNvGrpSpPr>
          <p:nvPr/>
        </p:nvGrpSpPr>
        <p:grpSpPr bwMode="auto">
          <a:xfrm rot="2206992">
            <a:off x="1763713" y="1628775"/>
            <a:ext cx="71437" cy="792163"/>
            <a:chOff x="3651" y="2818"/>
            <a:chExt cx="69" cy="748"/>
          </a:xfrm>
        </p:grpSpPr>
        <p:sp>
          <p:nvSpPr>
            <p:cNvPr id="363556" name="AutoShape 36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3557" name="Rectangle 37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63564" name="Rectangle 44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8208962" cy="634086"/>
          </a:xfrm>
          <a:noFill/>
          <a:ln/>
        </p:spPr>
        <p:txBody>
          <a:bodyPr/>
          <a:lstStyle/>
          <a:p>
            <a:r>
              <a:rPr lang="en-US" altLang="zh-CN" sz="3800" b="1" dirty="0">
                <a:latin typeface="隶书" panose="02010509060101010101" pitchFamily="49" charset="-122"/>
                <a:ea typeface="隶书" panose="02010509060101010101" pitchFamily="49" charset="-122"/>
              </a:rPr>
              <a:t>§7.1 </a:t>
            </a:r>
            <a:r>
              <a:rPr lang="zh-CN" altLang="en-US" sz="3800" dirty="0"/>
              <a:t>动态电路的方程及其初始条件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2081 L 2.22222E-6 -0.2414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6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2081 L 2.22222E-6 -0.24144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363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116" dur="2000" fill="hold"/>
                                        <p:tgtEl>
                                          <p:spTgt spid="3635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8" dur="2000" fill="hold"/>
                                        <p:tgtEl>
                                          <p:spTgt spid="3635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63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363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363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63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363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3" grpId="0" build="p"/>
      <p:bldP spid="3635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351"/>
            <a:ext cx="8075240" cy="504354"/>
          </a:xfrm>
        </p:spPr>
        <p:txBody>
          <a:bodyPr/>
          <a:lstStyle/>
          <a:p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§7.4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一阶电路的全响应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340769"/>
            <a:ext cx="8075240" cy="26216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全响应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外加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电源激励和储能元件的初始储能共同作用下，电路中的各电压和电流产生的响应。</a:t>
            </a:r>
          </a:p>
        </p:txBody>
      </p:sp>
    </p:spTree>
    <p:extLst>
      <p:ext uri="{BB962C8B-B14F-4D97-AF65-F5344CB8AC3E}">
        <p14:creationId xmlns:p14="http://schemas.microsoft.com/office/powerpoint/2010/main" val="398006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291" name="Object 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425489529"/>
              </p:ext>
            </p:extLst>
          </p:nvPr>
        </p:nvGraphicFramePr>
        <p:xfrm>
          <a:off x="4787900" y="5673551"/>
          <a:ext cx="301466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69" name="公式" r:id="rId3" imgW="1612800" imgH="342720" progId="Equation.3">
                  <p:embed/>
                </p:oleObj>
              </mc:Choice>
              <mc:Fallback>
                <p:oleObj name="公式" r:id="rId3" imgW="1612800" imgH="342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673551"/>
                        <a:ext cx="3014663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301" name="Object 1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015887274"/>
              </p:ext>
            </p:extLst>
          </p:nvPr>
        </p:nvGraphicFramePr>
        <p:xfrm>
          <a:off x="1403350" y="5706889"/>
          <a:ext cx="30241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0" name="公式" r:id="rId5" imgW="1574640" imgH="355320" progId="Equation.3">
                  <p:embed/>
                </p:oleObj>
              </mc:Choice>
              <mc:Fallback>
                <p:oleObj name="公式" r:id="rId5" imgW="1574640" imgH="3553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706889"/>
                        <a:ext cx="30241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292" name="Rectangle 4"/>
          <p:cNvSpPr>
            <a:spLocks noChangeArrowheads="1"/>
          </p:cNvSpPr>
          <p:nvPr/>
        </p:nvSpPr>
        <p:spPr bwMode="auto">
          <a:xfrm>
            <a:off x="597694" y="994221"/>
            <a:ext cx="2800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）确定初始值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endParaRPr lang="zh-CN" altLang="en-US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62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203435"/>
              </p:ext>
            </p:extLst>
          </p:nvPr>
        </p:nvGraphicFramePr>
        <p:xfrm>
          <a:off x="2413334" y="1543398"/>
          <a:ext cx="25654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1" name="公式" r:id="rId7" imgW="1371600" imgH="228600" progId="Equation.3">
                  <p:embed/>
                </p:oleObj>
              </mc:Choice>
              <mc:Fallback>
                <p:oleObj name="公式" r:id="rId7" imgW="1371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334" y="1543398"/>
                        <a:ext cx="25654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2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196614"/>
              </p:ext>
            </p:extLst>
          </p:nvPr>
        </p:nvGraphicFramePr>
        <p:xfrm>
          <a:off x="1260809" y="2534047"/>
          <a:ext cx="37465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2" name="公式" r:id="rId9" imgW="1828800" imgH="393480" progId="Equation.3">
                  <p:embed/>
                </p:oleObj>
              </mc:Choice>
              <mc:Fallback>
                <p:oleObj name="公式" r:id="rId9" imgW="18288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809" y="2534047"/>
                        <a:ext cx="3746500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2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73876"/>
              </p:ext>
            </p:extLst>
          </p:nvPr>
        </p:nvGraphicFramePr>
        <p:xfrm>
          <a:off x="1621172" y="3213100"/>
          <a:ext cx="227806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3" name="公式" r:id="rId11" imgW="1180800" imgH="393480" progId="Equation.3">
                  <p:embed/>
                </p:oleObj>
              </mc:Choice>
              <mc:Fallback>
                <p:oleObj name="公式" r:id="rId11" imgW="118080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172" y="3213100"/>
                        <a:ext cx="2278062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296" name="Rectangle 8"/>
          <p:cNvSpPr>
            <a:spLocks noChangeArrowheads="1"/>
          </p:cNvSpPr>
          <p:nvPr/>
        </p:nvSpPr>
        <p:spPr bwMode="auto">
          <a:xfrm>
            <a:off x="597694" y="2059782"/>
            <a:ext cx="4392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）列</a:t>
            </a:r>
            <a:r>
              <a:rPr lang="en-US" altLang="zh-CN" sz="2800" b="1" i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≥0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时的微分方程：</a:t>
            </a:r>
            <a:endParaRPr lang="zh-CN" altLang="en-US" sz="2800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6297" name="Rectangle 9"/>
          <p:cNvSpPr>
            <a:spLocks noChangeArrowheads="1"/>
          </p:cNvSpPr>
          <p:nvPr/>
        </p:nvSpPr>
        <p:spPr bwMode="auto">
          <a:xfrm>
            <a:off x="3019425" y="3657600"/>
            <a:ext cx="565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6298" name="Rectangle 10"/>
          <p:cNvSpPr>
            <a:spLocks noChangeArrowheads="1"/>
          </p:cNvSpPr>
          <p:nvPr/>
        </p:nvSpPr>
        <p:spPr bwMode="auto">
          <a:xfrm>
            <a:off x="597694" y="4755628"/>
            <a:ext cx="2851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800" b="1">
                <a:solidFill>
                  <a:srgbClr val="000011"/>
                </a:solidFill>
                <a:latin typeface="楷体_GB2312" pitchFamily="49" charset="-122"/>
                <a:ea typeface="楷体_GB2312" pitchFamily="49" charset="-122"/>
              </a:rPr>
              <a:t>确定积分常数</a:t>
            </a: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9629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881508"/>
              </p:ext>
            </p:extLst>
          </p:nvPr>
        </p:nvGraphicFramePr>
        <p:xfrm>
          <a:off x="3490937" y="4914726"/>
          <a:ext cx="1612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4" name="公式" r:id="rId13" imgW="977760" imgH="279360" progId="Equation.3">
                  <p:embed/>
                </p:oleObj>
              </mc:Choice>
              <mc:Fallback>
                <p:oleObj name="公式" r:id="rId13" imgW="977760" imgH="27936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37" y="4914726"/>
                        <a:ext cx="1612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300" name="Rectangle 12"/>
          <p:cNvSpPr>
            <a:spLocks noChangeArrowheads="1"/>
          </p:cNvSpPr>
          <p:nvPr/>
        </p:nvSpPr>
        <p:spPr bwMode="auto">
          <a:xfrm>
            <a:off x="597694" y="5260453"/>
            <a:ext cx="213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）方程的解</a:t>
            </a:r>
          </a:p>
        </p:txBody>
      </p:sp>
      <p:pic>
        <p:nvPicPr>
          <p:cNvPr id="396302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96" y="1008857"/>
            <a:ext cx="3671888" cy="241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6303" name="Rectangle 15"/>
          <p:cNvSpPr>
            <a:spLocks noChangeArrowheads="1"/>
          </p:cNvSpPr>
          <p:nvPr/>
        </p:nvSpPr>
        <p:spPr bwMode="auto">
          <a:xfrm>
            <a:off x="1908175" y="6309320"/>
            <a:ext cx="7008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稳态</a:t>
            </a:r>
          </a:p>
        </p:txBody>
      </p:sp>
      <p:sp>
        <p:nvSpPr>
          <p:cNvPr id="396304" name="Rectangle 16"/>
          <p:cNvSpPr>
            <a:spLocks noChangeArrowheads="1"/>
          </p:cNvSpPr>
          <p:nvPr/>
        </p:nvSpPr>
        <p:spPr bwMode="auto">
          <a:xfrm>
            <a:off x="3348038" y="6309320"/>
            <a:ext cx="7008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暂态</a:t>
            </a:r>
          </a:p>
        </p:txBody>
      </p:sp>
      <p:sp>
        <p:nvSpPr>
          <p:cNvPr id="396305" name="Rectangle 17"/>
          <p:cNvSpPr>
            <a:spLocks noChangeArrowheads="1"/>
          </p:cNvSpPr>
          <p:nvPr/>
        </p:nvSpPr>
        <p:spPr bwMode="auto">
          <a:xfrm>
            <a:off x="5292725" y="6309320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零输入</a:t>
            </a:r>
          </a:p>
        </p:txBody>
      </p:sp>
      <p:sp>
        <p:nvSpPr>
          <p:cNvPr id="396306" name="Rectangle 18"/>
          <p:cNvSpPr>
            <a:spLocks noChangeArrowheads="1"/>
          </p:cNvSpPr>
          <p:nvPr/>
        </p:nvSpPr>
        <p:spPr bwMode="auto">
          <a:xfrm>
            <a:off x="6659563" y="6309320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零状态</a:t>
            </a:r>
          </a:p>
        </p:txBody>
      </p:sp>
      <p:sp>
        <p:nvSpPr>
          <p:cNvPr id="396308" name="Line 20"/>
          <p:cNvSpPr>
            <a:spLocks noChangeShapeType="1"/>
          </p:cNvSpPr>
          <p:nvPr/>
        </p:nvSpPr>
        <p:spPr bwMode="auto">
          <a:xfrm flipH="1">
            <a:off x="6383584" y="1513682"/>
            <a:ext cx="215900" cy="574675"/>
          </a:xfrm>
          <a:prstGeom prst="line">
            <a:avLst/>
          </a:prstGeom>
          <a:noFill/>
          <a:ln w="984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6309" name="Line 21"/>
          <p:cNvSpPr>
            <a:spLocks noChangeShapeType="1"/>
          </p:cNvSpPr>
          <p:nvPr/>
        </p:nvSpPr>
        <p:spPr bwMode="auto">
          <a:xfrm>
            <a:off x="6599484" y="1513682"/>
            <a:ext cx="73025" cy="574675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96310" name="Picture 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846" y="1129507"/>
            <a:ext cx="431800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11" name="Picture 2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71" y="1585119"/>
            <a:ext cx="25717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12" name="Picture 2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09" y="1656557"/>
            <a:ext cx="27622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13" name="Picture 2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09" y="1656557"/>
            <a:ext cx="17145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14" name="Picture 2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09" y="2051844"/>
            <a:ext cx="1905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15" name="Picture 2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034" y="2304257"/>
            <a:ext cx="2857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16" name="Picture 2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834" y="2593182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632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27838"/>
              </p:ext>
            </p:extLst>
          </p:nvPr>
        </p:nvGraphicFramePr>
        <p:xfrm>
          <a:off x="4482121" y="3362185"/>
          <a:ext cx="17399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5" name="Equation" r:id="rId23" imgW="876240" imgH="431640" progId="Equation.DSMT4">
                  <p:embed/>
                </p:oleObj>
              </mc:Choice>
              <mc:Fallback>
                <p:oleObj name="Equation" r:id="rId23" imgW="876240" imgH="43164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2121" y="3362185"/>
                        <a:ext cx="173990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324" name="Rectangle 36"/>
          <p:cNvSpPr>
            <a:spLocks noChangeArrowheads="1"/>
          </p:cNvSpPr>
          <p:nvPr/>
        </p:nvSpPr>
        <p:spPr bwMode="auto">
          <a:xfrm>
            <a:off x="5345721" y="4149080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通解</a:t>
            </a:r>
          </a:p>
        </p:txBody>
      </p:sp>
      <p:sp>
        <p:nvSpPr>
          <p:cNvPr id="396325" name="Rectangle 37"/>
          <p:cNvSpPr>
            <a:spLocks noChangeArrowheads="1"/>
          </p:cNvSpPr>
          <p:nvPr/>
        </p:nvSpPr>
        <p:spPr bwMode="auto">
          <a:xfrm>
            <a:off x="4482121" y="4149080"/>
            <a:ext cx="827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特解</a:t>
            </a:r>
          </a:p>
        </p:txBody>
      </p:sp>
      <p:sp>
        <p:nvSpPr>
          <p:cNvPr id="396326" name="Rectangle 38"/>
          <p:cNvSpPr>
            <a:spLocks noChangeArrowheads="1"/>
          </p:cNvSpPr>
          <p:nvPr/>
        </p:nvSpPr>
        <p:spPr bwMode="auto">
          <a:xfrm>
            <a:off x="597694" y="4180953"/>
            <a:ext cx="213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800" b="1">
                <a:solidFill>
                  <a:srgbClr val="000011"/>
                </a:solidFill>
                <a:latin typeface="楷体_GB2312" pitchFamily="49" charset="-122"/>
                <a:ea typeface="楷体_GB2312" pitchFamily="49" charset="-122"/>
              </a:rPr>
              <a:t>确定特解</a:t>
            </a: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96330" name="Object 42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74332871"/>
              </p:ext>
            </p:extLst>
          </p:nvPr>
        </p:nvGraphicFramePr>
        <p:xfrm>
          <a:off x="5148287" y="4914726"/>
          <a:ext cx="10795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6" name="公式" r:id="rId25" imgW="482400" imgH="177480" progId="Equation.3">
                  <p:embed/>
                </p:oleObj>
              </mc:Choice>
              <mc:Fallback>
                <p:oleObj name="公式" r:id="rId25" imgW="482400" imgH="17748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87" y="4914726"/>
                        <a:ext cx="10795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333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30043"/>
              </p:ext>
            </p:extLst>
          </p:nvPr>
        </p:nvGraphicFramePr>
        <p:xfrm>
          <a:off x="2771800" y="4267026"/>
          <a:ext cx="11763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77" name="公式" r:id="rId27" imgW="520560" imgH="228600" progId="Equation.3">
                  <p:embed/>
                </p:oleObj>
              </mc:Choice>
              <mc:Fallback>
                <p:oleObj name="公式" r:id="rId27" imgW="520560" imgH="2286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267026"/>
                        <a:ext cx="117633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334" name="Rectangle 46"/>
          <p:cNvSpPr>
            <a:spLocks noGrp="1" noChangeArrowheads="1"/>
          </p:cNvSpPr>
          <p:nvPr>
            <p:ph type="title"/>
          </p:nvPr>
        </p:nvSpPr>
        <p:spPr>
          <a:xfrm>
            <a:off x="611560" y="188914"/>
            <a:ext cx="8532440" cy="627062"/>
          </a:xfrm>
          <a:noFill/>
          <a:ln/>
        </p:spPr>
        <p:txBody>
          <a:bodyPr/>
          <a:lstStyle/>
          <a:p>
            <a:r>
              <a:rPr lang="en-US" altLang="zh-CN" b="1" dirty="0"/>
              <a:t>§7.4 </a:t>
            </a:r>
            <a:r>
              <a:rPr lang="zh-CN" altLang="en-US" b="1" dirty="0"/>
              <a:t>一阶电路的全响应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9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9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9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9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9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9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9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9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9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96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9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9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9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/>
      <p:bldP spid="396296" grpId="0"/>
      <p:bldP spid="396298" grpId="0"/>
      <p:bldP spid="396300" grpId="0"/>
      <p:bldP spid="396303" grpId="0"/>
      <p:bldP spid="396304" grpId="0"/>
      <p:bldP spid="396305" grpId="0"/>
      <p:bldP spid="396306" grpId="0"/>
      <p:bldP spid="396324" grpId="0"/>
      <p:bldP spid="396325" grpId="0"/>
      <p:bldP spid="3963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315" name="Object 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151650054"/>
              </p:ext>
            </p:extLst>
          </p:nvPr>
        </p:nvGraphicFramePr>
        <p:xfrm>
          <a:off x="5212595" y="4793444"/>
          <a:ext cx="30607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42" name="Equation" r:id="rId3" imgW="1600200" imgH="342720" progId="Equation.DSMT4">
                  <p:embed/>
                </p:oleObj>
              </mc:Choice>
              <mc:Fallback>
                <p:oleObj name="Equation" r:id="rId3" imgW="1600200" imgH="3427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2595" y="4793444"/>
                        <a:ext cx="30607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21" name="Rectangle 9"/>
          <p:cNvSpPr>
            <a:spLocks noChangeArrowheads="1"/>
          </p:cNvSpPr>
          <p:nvPr/>
        </p:nvSpPr>
        <p:spPr bwMode="auto">
          <a:xfrm>
            <a:off x="3019425" y="3657600"/>
            <a:ext cx="565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endParaRPr lang="en-US" altLang="zh-CN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7325" name="Object 1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976395023"/>
              </p:ext>
            </p:extLst>
          </p:nvPr>
        </p:nvGraphicFramePr>
        <p:xfrm>
          <a:off x="5148263" y="3860527"/>
          <a:ext cx="28289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43" name="公式" r:id="rId5" imgW="1562040" imgH="342720" progId="Equation.3">
                  <p:embed/>
                </p:oleObj>
              </mc:Choice>
              <mc:Fallback>
                <p:oleObj name="公式" r:id="rId5" imgW="1562040" imgH="3427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860527"/>
                        <a:ext cx="2828925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7331" name="Picture 19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CC"/>
              </a:clrFrom>
              <a:clrTo>
                <a:srgbClr val="FFFF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73238"/>
            <a:ext cx="3744912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7347" name="Rectangle 35"/>
          <p:cNvSpPr>
            <a:spLocks noGrp="1" noChangeArrowheads="1"/>
          </p:cNvSpPr>
          <p:nvPr>
            <p:ph type="title"/>
          </p:nvPr>
        </p:nvSpPr>
        <p:spPr>
          <a:xfrm>
            <a:off x="611560" y="188913"/>
            <a:ext cx="6551240" cy="647799"/>
          </a:xfrm>
          <a:noFill/>
          <a:ln/>
        </p:spPr>
        <p:txBody>
          <a:bodyPr/>
          <a:lstStyle/>
          <a:p>
            <a:r>
              <a:rPr lang="en-US" altLang="zh-CN" b="1" dirty="0"/>
              <a:t>§7.4 </a:t>
            </a:r>
            <a:r>
              <a:rPr lang="zh-CN" altLang="en-US" b="1" dirty="0"/>
              <a:t>一阶电路的全响应</a:t>
            </a:r>
          </a:p>
        </p:txBody>
      </p:sp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96" y="1008857"/>
            <a:ext cx="3671888" cy="241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Line 20"/>
          <p:cNvSpPr>
            <a:spLocks noChangeShapeType="1"/>
          </p:cNvSpPr>
          <p:nvPr/>
        </p:nvSpPr>
        <p:spPr bwMode="auto">
          <a:xfrm flipH="1">
            <a:off x="6383584" y="1513682"/>
            <a:ext cx="215900" cy="574675"/>
          </a:xfrm>
          <a:prstGeom prst="line">
            <a:avLst/>
          </a:prstGeom>
          <a:noFill/>
          <a:ln w="984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6599484" y="1513682"/>
            <a:ext cx="73025" cy="574675"/>
          </a:xfrm>
          <a:prstGeom prst="line">
            <a:avLst/>
          </a:prstGeom>
          <a:noFill/>
          <a:ln w="44450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846" y="1129507"/>
            <a:ext cx="431800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71" y="1585119"/>
            <a:ext cx="25717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09" y="1656557"/>
            <a:ext cx="27622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09" y="1656557"/>
            <a:ext cx="17145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09" y="2051844"/>
            <a:ext cx="1905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034" y="2304257"/>
            <a:ext cx="2857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834" y="2593182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弧形 1"/>
          <p:cNvSpPr/>
          <p:nvPr/>
        </p:nvSpPr>
        <p:spPr bwMode="auto">
          <a:xfrm>
            <a:off x="6343765" y="1747044"/>
            <a:ext cx="399180" cy="399180"/>
          </a:xfrm>
          <a:prstGeom prst="arc">
            <a:avLst>
              <a:gd name="adj1" fmla="val 12646662"/>
              <a:gd name="adj2" fmla="val 21333037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 flipH="1">
            <a:off x="6383584" y="1478756"/>
            <a:ext cx="181277" cy="609601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205712"/>
            <a:ext cx="6264696" cy="1143000"/>
          </a:xfrm>
        </p:spPr>
        <p:txBody>
          <a:bodyPr/>
          <a:lstStyle/>
          <a:p>
            <a:pPr marL="1117600" indent="-1117600"/>
            <a:r>
              <a:rPr lang="zh-CN" altLang="en-US" sz="3800" b="1" dirty="0">
                <a:ea typeface="楷体_GB2312" pitchFamily="49" charset="-122"/>
              </a:rPr>
              <a:t>三要素</a:t>
            </a:r>
            <a:r>
              <a:rPr lang="zh-CN" altLang="en-US" sz="3800" b="1" dirty="0" smtClean="0">
                <a:ea typeface="楷体_GB2312" pitchFamily="49" charset="-122"/>
              </a:rPr>
              <a:t>法：</a:t>
            </a:r>
            <a:r>
              <a:rPr lang="en-US" altLang="zh-CN" sz="3800" i="1" dirty="0" smtClean="0">
                <a:ea typeface="楷体_GB2312" pitchFamily="49" charset="-122"/>
              </a:rPr>
              <a:t>f</a:t>
            </a:r>
            <a:r>
              <a:rPr lang="en-US" altLang="zh-CN" sz="3800" dirty="0" smtClean="0">
                <a:ea typeface="楷体_GB2312" pitchFamily="49" charset="-122"/>
              </a:rPr>
              <a:t>(0</a:t>
            </a:r>
            <a:r>
              <a:rPr lang="en-US" altLang="zh-CN" sz="3800" baseline="-25000" dirty="0" smtClean="0">
                <a:ea typeface="楷体_GB2312" pitchFamily="49" charset="-122"/>
              </a:rPr>
              <a:t>+</a:t>
            </a:r>
            <a:r>
              <a:rPr lang="en-US" altLang="zh-CN" sz="3800" dirty="0" smtClean="0">
                <a:ea typeface="楷体_GB2312" pitchFamily="49" charset="-122"/>
              </a:rPr>
              <a:t>)</a:t>
            </a:r>
            <a:r>
              <a:rPr lang="zh-CN" altLang="en-US" sz="3800" dirty="0" smtClean="0">
                <a:ea typeface="楷体_GB2312" pitchFamily="49" charset="-122"/>
              </a:rPr>
              <a:t>、</a:t>
            </a:r>
            <a:r>
              <a:rPr lang="en-US" altLang="zh-CN" sz="3800" i="1" dirty="0">
                <a:ea typeface="楷体_GB2312" pitchFamily="49" charset="-122"/>
              </a:rPr>
              <a:t>f</a:t>
            </a:r>
            <a:r>
              <a:rPr lang="en-US" altLang="zh-CN" sz="3800" dirty="0">
                <a:ea typeface="楷体_GB2312" pitchFamily="49" charset="-122"/>
              </a:rPr>
              <a:t>(</a:t>
            </a:r>
            <a:r>
              <a:rPr lang="en-US" altLang="zh-CN" sz="3800" dirty="0" smtClean="0">
                <a:ea typeface="楷体_GB2312" pitchFamily="49" charset="-122"/>
              </a:rPr>
              <a:t>∞)</a:t>
            </a:r>
            <a:r>
              <a:rPr lang="zh-CN" altLang="en-US" sz="3800" dirty="0" smtClean="0">
                <a:ea typeface="楷体_GB2312" pitchFamily="49" charset="-122"/>
              </a:rPr>
              <a:t>、</a:t>
            </a:r>
            <a:r>
              <a:rPr lang="el-GR" altLang="zh-CN" sz="3800" i="1" dirty="0" smtClean="0">
                <a:ea typeface="楷体_GB2312" pitchFamily="49" charset="-122"/>
              </a:rPr>
              <a:t>τ</a:t>
            </a:r>
            <a:endParaRPr lang="zh-CN" altLang="en-US" sz="3800" i="1" dirty="0">
              <a:ea typeface="楷体_GB2312" pitchFamily="49" charset="-122"/>
            </a:endParaRPr>
          </a:p>
        </p:txBody>
      </p:sp>
      <p:graphicFrame>
        <p:nvGraphicFramePr>
          <p:cNvPr id="400387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19290860"/>
              </p:ext>
            </p:extLst>
          </p:nvPr>
        </p:nvGraphicFramePr>
        <p:xfrm>
          <a:off x="611188" y="2603500"/>
          <a:ext cx="8316912" cy="82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94" name="Equation" r:id="rId3" imgW="3314520" imgH="330120" progId="Equation.DSMT4">
                  <p:embed/>
                </p:oleObj>
              </mc:Choice>
              <mc:Fallback>
                <p:oleObj name="Equation" r:id="rId3" imgW="3314520" imgH="3301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603500"/>
                        <a:ext cx="8316912" cy="82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38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4460955"/>
              </p:ext>
            </p:extLst>
          </p:nvPr>
        </p:nvGraphicFramePr>
        <p:xfrm>
          <a:off x="611188" y="3686175"/>
          <a:ext cx="76168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95" name="Equation" r:id="rId5" imgW="3377880" imgH="342720" progId="Equation.DSMT4">
                  <p:embed/>
                </p:oleObj>
              </mc:Choice>
              <mc:Fallback>
                <p:oleObj name="Equation" r:id="rId5" imgW="3377880" imgH="3427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686175"/>
                        <a:ext cx="7616825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038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6" y="4735984"/>
            <a:ext cx="7993063" cy="13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0395" name="Rectangle 11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§7.4 </a:t>
            </a:r>
            <a:r>
              <a:rPr lang="zh-CN" altLang="en-US" b="1" dirty="0"/>
              <a:t>一阶电路的全响应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auto">
          <a:xfrm>
            <a:off x="0" y="-531813"/>
            <a:ext cx="323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>
                <a:ea typeface="隶书" panose="02010509060101010101" pitchFamily="49" charset="-122"/>
                <a:cs typeface="Times New Roman" panose="02020603050405020304" pitchFamily="18" charset="0"/>
              </a:rPr>
              <a:t>  </a:t>
            </a:r>
            <a:endParaRPr lang="en-US" altLang="zh-CN"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14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274788"/>
              </p:ext>
            </p:extLst>
          </p:nvPr>
        </p:nvGraphicFramePr>
        <p:xfrm>
          <a:off x="714375" y="908050"/>
          <a:ext cx="7434263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72" name="Equation" r:id="rId3" imgW="2006280" imgH="342720" progId="Equation.DSMT4">
                  <p:embed/>
                </p:oleObj>
              </mc:Choice>
              <mc:Fallback>
                <p:oleObj name="Equation" r:id="rId3" imgW="2006280" imgH="3427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908050"/>
                        <a:ext cx="7434263" cy="127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1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406900"/>
            <a:ext cx="2663825" cy="228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14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340" y="2385709"/>
            <a:ext cx="251936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14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448175"/>
            <a:ext cx="2806700" cy="221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14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66922"/>
            <a:ext cx="2665412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1421" name="Rectangle 13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§7.4 </a:t>
            </a:r>
            <a:r>
              <a:rPr lang="zh-CN" altLang="en-US" b="1" dirty="0"/>
              <a:t>一阶电路的全响应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0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§7.4 </a:t>
            </a:r>
            <a:r>
              <a:rPr lang="zh-CN" altLang="en-US" b="1" dirty="0"/>
              <a:t>一阶电路的全响应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9" b="86351"/>
          <a:stretch/>
        </p:blipFill>
        <p:spPr>
          <a:xfrm>
            <a:off x="179512" y="952136"/>
            <a:ext cx="8750357" cy="820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t="56228" r="47333" b="28692"/>
          <a:stretch/>
        </p:blipFill>
        <p:spPr>
          <a:xfrm>
            <a:off x="179511" y="1749976"/>
            <a:ext cx="3572757" cy="23270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3" t="56462" r="17601" b="28458"/>
          <a:stretch/>
        </p:blipFill>
        <p:spPr>
          <a:xfrm>
            <a:off x="1115616" y="4054232"/>
            <a:ext cx="2636652" cy="23270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t="56228" r="53791" b="28692"/>
          <a:stretch/>
        </p:blipFill>
        <p:spPr>
          <a:xfrm>
            <a:off x="3900893" y="1749976"/>
            <a:ext cx="2903355" cy="23270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3" t="56462" r="24976" b="28458"/>
          <a:stretch/>
        </p:blipFill>
        <p:spPr>
          <a:xfrm>
            <a:off x="7092280" y="1778516"/>
            <a:ext cx="1872208" cy="23270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8" t="16798" r="23587" b="77136"/>
          <a:stretch/>
        </p:blipFill>
        <p:spPr>
          <a:xfrm>
            <a:off x="3887180" y="4581128"/>
            <a:ext cx="5176192" cy="93610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06597" y="4082776"/>
            <a:ext cx="348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</a:rPr>
              <a:t>求戴维宁等效电路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§7.4 </a:t>
            </a:r>
            <a:r>
              <a:rPr lang="zh-CN" altLang="en-US" b="1" dirty="0"/>
              <a:t>一阶电路的全响应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9" b="86351"/>
          <a:stretch/>
        </p:blipFill>
        <p:spPr>
          <a:xfrm>
            <a:off x="179512" y="952136"/>
            <a:ext cx="8750357" cy="820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t="56228" r="47333" b="28692"/>
          <a:stretch/>
        </p:blipFill>
        <p:spPr>
          <a:xfrm>
            <a:off x="179511" y="1749976"/>
            <a:ext cx="3572757" cy="23270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3" t="56462" r="17601" b="28458"/>
          <a:stretch/>
        </p:blipFill>
        <p:spPr>
          <a:xfrm>
            <a:off x="1115616" y="4054232"/>
            <a:ext cx="2636652" cy="23270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4" t="22864" r="33312" b="73544"/>
          <a:stretch/>
        </p:blipFill>
        <p:spPr>
          <a:xfrm>
            <a:off x="4613056" y="1484784"/>
            <a:ext cx="3421124" cy="554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29721" r="32318" b="60480"/>
          <a:stretch/>
        </p:blipFill>
        <p:spPr>
          <a:xfrm>
            <a:off x="4613056" y="1988840"/>
            <a:ext cx="3559344" cy="1512168"/>
          </a:xfrm>
          <a:prstGeom prst="rect">
            <a:avLst/>
          </a:prstGeom>
        </p:spPr>
      </p:pic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022496"/>
              </p:ext>
            </p:extLst>
          </p:nvPr>
        </p:nvGraphicFramePr>
        <p:xfrm>
          <a:off x="4787991" y="3862071"/>
          <a:ext cx="3353569" cy="57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67" name="Equation" r:id="rId4" imgW="2006280" imgH="342720" progId="Equation.DSMT4">
                  <p:embed/>
                </p:oleObj>
              </mc:Choice>
              <mc:Fallback>
                <p:oleObj name="Equation" r:id="rId4" imgW="2006280" imgH="342720" progId="Equation.DSMT4">
                  <p:embed/>
                  <p:pic>
                    <p:nvPicPr>
                      <p:cNvPr id="4014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91" y="3862071"/>
                        <a:ext cx="3353569" cy="5750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43075" r="32318" b="51007"/>
          <a:stretch/>
        </p:blipFill>
        <p:spPr>
          <a:xfrm>
            <a:off x="4613056" y="4819992"/>
            <a:ext cx="3559344" cy="9132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82848" y="3594732"/>
            <a:ext cx="348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</a:rPr>
              <a:t>由三要素法，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2848" y="4542260"/>
            <a:ext cx="348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</a:rPr>
              <a:t>得到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65889" y="5085184"/>
            <a:ext cx="66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  <a:latin typeface="+mj-lt"/>
              </a:rPr>
              <a:t>6V</a:t>
            </a:r>
            <a:endParaRPr lang="zh-CN" altLang="en-US" sz="20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7704" y="4629035"/>
            <a:ext cx="66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  <a:latin typeface="+mj-lt"/>
              </a:rPr>
              <a:t>2</a:t>
            </a:r>
            <a:r>
              <a:rPr lang="el-GR" altLang="zh-CN" sz="2000" dirty="0" smtClean="0">
                <a:solidFill>
                  <a:srgbClr val="0000FF"/>
                </a:solidFill>
                <a:latin typeface="+mj-lt"/>
              </a:rPr>
              <a:t>Ω</a:t>
            </a:r>
            <a:endParaRPr lang="zh-CN" altLang="en-US" sz="2000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9" t="51942" r="31922" b="44473"/>
          <a:stretch/>
        </p:blipFill>
        <p:spPr>
          <a:xfrm>
            <a:off x="4517622" y="5983564"/>
            <a:ext cx="3750212" cy="5532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8" t="73634" r="36090" b="7608"/>
          <a:stretch/>
        </p:blipFill>
        <p:spPr>
          <a:xfrm>
            <a:off x="389684" y="4140022"/>
            <a:ext cx="3390228" cy="25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§7.4 </a:t>
            </a:r>
            <a:r>
              <a:rPr lang="zh-CN" altLang="en-US" b="1" dirty="0"/>
              <a:t>一阶电路的全响应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" b="90161"/>
          <a:stretch/>
        </p:blipFill>
        <p:spPr>
          <a:xfrm>
            <a:off x="33160" y="1052736"/>
            <a:ext cx="8928617" cy="12241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0873" r="19753" b="73100"/>
          <a:stretch/>
        </p:blipFill>
        <p:spPr>
          <a:xfrm>
            <a:off x="35496" y="2276873"/>
            <a:ext cx="4680520" cy="1909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5291" r="52126" b="66786"/>
          <a:stretch/>
        </p:blipFill>
        <p:spPr>
          <a:xfrm>
            <a:off x="611560" y="4221088"/>
            <a:ext cx="3960440" cy="24482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40501" r="26449" b="55268"/>
          <a:stretch/>
        </p:blipFill>
        <p:spPr>
          <a:xfrm>
            <a:off x="4666752" y="2996953"/>
            <a:ext cx="4044352" cy="54443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716016" y="2221242"/>
            <a:ext cx="424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</a:rPr>
              <a:t>S</a:t>
            </a:r>
            <a:r>
              <a:rPr lang="zh-CN" altLang="en-US" sz="2000" dirty="0" smtClean="0">
                <a:solidFill>
                  <a:srgbClr val="0000FF"/>
                </a:solidFill>
              </a:rPr>
              <a:t>闭合之前电路已达稳态，电容相当于开路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7" t="45034" r="40717" b="52382"/>
          <a:stretch/>
        </p:blipFill>
        <p:spPr>
          <a:xfrm>
            <a:off x="5813256" y="3528746"/>
            <a:ext cx="1711072" cy="33230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48354" r="26449" b="48743"/>
          <a:stretch/>
        </p:blipFill>
        <p:spPr>
          <a:xfrm>
            <a:off x="4776119" y="4063645"/>
            <a:ext cx="4044353" cy="3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§7.4 </a:t>
            </a:r>
            <a:r>
              <a:rPr lang="zh-CN" altLang="en-US" b="1" dirty="0"/>
              <a:t>一阶电路的全响应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" b="90161"/>
          <a:stretch/>
        </p:blipFill>
        <p:spPr>
          <a:xfrm>
            <a:off x="33160" y="1052736"/>
            <a:ext cx="8928617" cy="12241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0873" r="19753" b="73100"/>
          <a:stretch/>
        </p:blipFill>
        <p:spPr>
          <a:xfrm>
            <a:off x="35496" y="2276873"/>
            <a:ext cx="4680520" cy="1909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1" t="5749" r="1090" b="66328"/>
          <a:stretch/>
        </p:blipFill>
        <p:spPr>
          <a:xfrm>
            <a:off x="518372" y="4221088"/>
            <a:ext cx="4053627" cy="237626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716016" y="2221242"/>
            <a:ext cx="424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</a:rPr>
              <a:t>S</a:t>
            </a:r>
            <a:r>
              <a:rPr lang="zh-CN" altLang="en-US" sz="2000" dirty="0" smtClean="0">
                <a:solidFill>
                  <a:srgbClr val="0000FF"/>
                </a:solidFill>
              </a:rPr>
              <a:t>闭合后，求电容以外电路的戴维宁等效电路。</a:t>
            </a:r>
            <a:endParaRPr lang="en-US" altLang="zh-CN" sz="2000" dirty="0" smtClean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06604" y="4290800"/>
            <a:ext cx="4245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  <a:latin typeface="+mj-lt"/>
              </a:rPr>
              <a:t>求等效电阻：电压源置零、保留受控源，在端口施加</a:t>
            </a:r>
            <a:r>
              <a:rPr lang="en-US" altLang="zh-CN" sz="2000" i="1" dirty="0" smtClean="0">
                <a:solidFill>
                  <a:srgbClr val="0000FF"/>
                </a:solidFill>
                <a:latin typeface="+mj-lt"/>
              </a:rPr>
              <a:t>u</a:t>
            </a:r>
            <a:r>
              <a:rPr lang="zh-CN" altLang="en-US" sz="2000" dirty="0" smtClean="0">
                <a:solidFill>
                  <a:srgbClr val="0000FF"/>
                </a:solidFill>
                <a:latin typeface="+mj-lt"/>
              </a:rPr>
              <a:t>、</a:t>
            </a:r>
            <a:r>
              <a:rPr lang="en-US" altLang="zh-CN" sz="2000" i="1" dirty="0" err="1" smtClean="0">
                <a:solidFill>
                  <a:srgbClr val="0000FF"/>
                </a:solidFill>
                <a:latin typeface="+mj-lt"/>
              </a:rPr>
              <a:t>i</a:t>
            </a:r>
            <a:r>
              <a:rPr lang="zh-CN" altLang="en-US" sz="2000" dirty="0" smtClean="0">
                <a:solidFill>
                  <a:srgbClr val="0000FF"/>
                </a:solidFill>
                <a:latin typeface="+mj-lt"/>
              </a:rPr>
              <a:t>。</a:t>
            </a:r>
            <a:r>
              <a:rPr lang="zh-CN" altLang="en-US" sz="2000" dirty="0">
                <a:solidFill>
                  <a:srgbClr val="0000FF"/>
                </a:solidFill>
                <a:latin typeface="+mj-lt"/>
              </a:rPr>
              <a:t>电压源置</a:t>
            </a:r>
            <a:r>
              <a:rPr lang="zh-CN" altLang="en-US" sz="2000" dirty="0" smtClean="0">
                <a:solidFill>
                  <a:srgbClr val="0000FF"/>
                </a:solidFill>
                <a:latin typeface="+mj-lt"/>
              </a:rPr>
              <a:t>零，即</a:t>
            </a:r>
            <a:r>
              <a:rPr lang="en-US" altLang="zh-CN" sz="2000" i="1" dirty="0" smtClean="0">
                <a:solidFill>
                  <a:srgbClr val="0000FF"/>
                </a:solidFill>
                <a:latin typeface="+mj-lt"/>
              </a:rPr>
              <a:t>u</a:t>
            </a:r>
            <a:r>
              <a:rPr lang="en-US" altLang="zh-CN" sz="2000" baseline="-25000" dirty="0" smtClean="0">
                <a:solidFill>
                  <a:srgbClr val="0000FF"/>
                </a:solidFill>
                <a:latin typeface="+mj-lt"/>
              </a:rPr>
              <a:t>1</a:t>
            </a:r>
            <a:r>
              <a:rPr lang="en-US" altLang="zh-CN" sz="2000" dirty="0" smtClean="0">
                <a:solidFill>
                  <a:srgbClr val="0000FF"/>
                </a:solidFill>
                <a:latin typeface="+mj-lt"/>
              </a:rPr>
              <a:t>=0</a:t>
            </a:r>
            <a:r>
              <a:rPr lang="zh-CN" altLang="en-US" sz="2000" dirty="0" smtClean="0">
                <a:solidFill>
                  <a:srgbClr val="0000FF"/>
                </a:solidFill>
                <a:latin typeface="+mj-lt"/>
              </a:rPr>
              <a:t>，受控源</a:t>
            </a:r>
            <a:r>
              <a:rPr lang="en-US" altLang="zh-CN" sz="2000" dirty="0" smtClean="0">
                <a:solidFill>
                  <a:srgbClr val="0000FF"/>
                </a:solidFill>
                <a:latin typeface="+mj-lt"/>
              </a:rPr>
              <a:t>1.5</a:t>
            </a:r>
            <a:r>
              <a:rPr lang="en-US" altLang="zh-CN" sz="2000" i="1" dirty="0" smtClean="0">
                <a:solidFill>
                  <a:srgbClr val="0000FF"/>
                </a:solidFill>
                <a:latin typeface="+mj-lt"/>
              </a:rPr>
              <a:t>u</a:t>
            </a:r>
            <a:r>
              <a:rPr lang="en-US" altLang="zh-CN" sz="2000" baseline="-25000" dirty="0" smtClean="0">
                <a:solidFill>
                  <a:srgbClr val="0000FF"/>
                </a:solidFill>
                <a:latin typeface="+mj-lt"/>
              </a:rPr>
              <a:t>1</a:t>
            </a:r>
            <a:r>
              <a:rPr lang="en-US" altLang="zh-CN" sz="2000" dirty="0" smtClean="0">
                <a:solidFill>
                  <a:srgbClr val="0000FF"/>
                </a:solidFill>
                <a:latin typeface="+mj-lt"/>
              </a:rPr>
              <a:t>=0</a:t>
            </a:r>
            <a:endParaRPr lang="zh-CN" altLang="en-US" sz="2000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4" t="56905" r="32072" b="34288"/>
          <a:stretch/>
        </p:blipFill>
        <p:spPr>
          <a:xfrm>
            <a:off x="5508103" y="2857986"/>
            <a:ext cx="3154333" cy="13631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" t="39022" r="49750" b="28254"/>
          <a:stretch/>
        </p:blipFill>
        <p:spPr>
          <a:xfrm>
            <a:off x="395536" y="4186033"/>
            <a:ext cx="4032448" cy="26135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2" t="72572" r="37581" b="21981"/>
          <a:stretch/>
        </p:blipFill>
        <p:spPr>
          <a:xfrm>
            <a:off x="5409828" y="5373216"/>
            <a:ext cx="2439312" cy="8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0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§7.4 </a:t>
            </a:r>
            <a:r>
              <a:rPr lang="zh-CN" altLang="en-US" b="1" dirty="0"/>
              <a:t>一阶电路的全响应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" b="90161"/>
          <a:stretch/>
        </p:blipFill>
        <p:spPr>
          <a:xfrm>
            <a:off x="33160" y="1052736"/>
            <a:ext cx="8928617" cy="12241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0873" r="19753" b="73100"/>
          <a:stretch/>
        </p:blipFill>
        <p:spPr>
          <a:xfrm>
            <a:off x="35496" y="2276873"/>
            <a:ext cx="4680520" cy="1909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1" t="77690" r="33952" b="18992"/>
          <a:stretch/>
        </p:blipFill>
        <p:spPr>
          <a:xfrm>
            <a:off x="5004048" y="2132856"/>
            <a:ext cx="3410644" cy="51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66" y="4221088"/>
            <a:ext cx="1847850" cy="18859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42888" y="2812188"/>
            <a:ext cx="348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</a:rPr>
              <a:t>由三要素法，得到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0" t="85215" r="19697" b="-80"/>
          <a:stretch/>
        </p:blipFill>
        <p:spPr>
          <a:xfrm>
            <a:off x="4499992" y="3429000"/>
            <a:ext cx="4608512" cy="11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1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2808287" cy="240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5596" name="Rectangle 28"/>
          <p:cNvSpPr>
            <a:spLocks noGrp="1" noChangeArrowheads="1"/>
          </p:cNvSpPr>
          <p:nvPr>
            <p:ph type="title"/>
          </p:nvPr>
        </p:nvSpPr>
        <p:spPr>
          <a:xfrm>
            <a:off x="611560" y="277813"/>
            <a:ext cx="8075240" cy="569912"/>
          </a:xfrm>
          <a:noFill/>
          <a:ln/>
        </p:spPr>
        <p:txBody>
          <a:bodyPr/>
          <a:lstStyle/>
          <a:p>
            <a:r>
              <a:rPr lang="en-US" altLang="zh-CN" sz="3800" b="1" dirty="0"/>
              <a:t>§7.1 </a:t>
            </a:r>
            <a:r>
              <a:rPr lang="zh-CN" altLang="en-US" sz="3800" dirty="0"/>
              <a:t>动态电路的方程及其初始条件</a:t>
            </a:r>
          </a:p>
        </p:txBody>
      </p:sp>
      <p:graphicFrame>
        <p:nvGraphicFramePr>
          <p:cNvPr id="365598" name="Object 3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3949104"/>
              </p:ext>
            </p:extLst>
          </p:nvPr>
        </p:nvGraphicFramePr>
        <p:xfrm>
          <a:off x="4356026" y="5303416"/>
          <a:ext cx="2303462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750" name="公式" r:id="rId4" imgW="977760" imgH="457200" progId="Equation.3">
                  <p:embed/>
                </p:oleObj>
              </mc:Choice>
              <mc:Fallback>
                <p:oleObj name="公式" r:id="rId4" imgW="977760" imgH="4572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026" y="5303416"/>
                        <a:ext cx="2303462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601" name="Object 3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456947389"/>
              </p:ext>
            </p:extLst>
          </p:nvPr>
        </p:nvGraphicFramePr>
        <p:xfrm>
          <a:off x="4356026" y="1606327"/>
          <a:ext cx="3384550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751" name="公式" r:id="rId6" imgW="1714320" imgH="761760" progId="Equation.3">
                  <p:embed/>
                </p:oleObj>
              </mc:Choice>
              <mc:Fallback>
                <p:oleObj name="公式" r:id="rId6" imgW="1714320" imgH="76176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026" y="1606327"/>
                        <a:ext cx="3384550" cy="150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600" name="Text Box 32"/>
          <p:cNvSpPr txBox="1">
            <a:spLocks noChangeArrowheads="1"/>
          </p:cNvSpPr>
          <p:nvPr/>
        </p:nvSpPr>
        <p:spPr bwMode="auto">
          <a:xfrm>
            <a:off x="1763119" y="3860577"/>
            <a:ext cx="23764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+mj-lt"/>
              </a:rPr>
              <a:t>令</a:t>
            </a:r>
            <a:r>
              <a:rPr lang="en-US" altLang="zh-CN" sz="2400" dirty="0">
                <a:latin typeface="+mj-lt"/>
              </a:rPr>
              <a:t>t</a:t>
            </a:r>
            <a:r>
              <a:rPr lang="en-US" altLang="zh-CN" sz="2400" baseline="-25000" dirty="0">
                <a:latin typeface="+mj-lt"/>
              </a:rPr>
              <a:t>0</a:t>
            </a:r>
            <a:r>
              <a:rPr lang="en-US" altLang="zh-CN" sz="2400" dirty="0">
                <a:latin typeface="+mj-lt"/>
              </a:rPr>
              <a:t>=0</a:t>
            </a:r>
            <a:r>
              <a:rPr lang="en-US" altLang="zh-CN" sz="2400" baseline="-25000" dirty="0">
                <a:latin typeface="+mj-lt"/>
              </a:rPr>
              <a:t>-</a:t>
            </a:r>
            <a:r>
              <a:rPr lang="en-US" altLang="zh-CN" sz="2400" dirty="0" smtClean="0">
                <a:latin typeface="+mj-lt"/>
              </a:rPr>
              <a:t>, t=0</a:t>
            </a:r>
            <a:r>
              <a:rPr lang="en-US" altLang="zh-CN" sz="2400" baseline="-25000" dirty="0">
                <a:latin typeface="+mj-lt"/>
              </a:rPr>
              <a:t>+</a:t>
            </a:r>
            <a:r>
              <a:rPr lang="en-US" altLang="zh-CN" sz="2400" dirty="0">
                <a:latin typeface="+mj-lt"/>
              </a:rPr>
              <a:t>,</a:t>
            </a:r>
          </a:p>
        </p:txBody>
      </p:sp>
      <p:sp>
        <p:nvSpPr>
          <p:cNvPr id="365603" name="Text Box 35"/>
          <p:cNvSpPr txBox="1">
            <a:spLocks noChangeArrowheads="1"/>
          </p:cNvSpPr>
          <p:nvPr/>
        </p:nvSpPr>
        <p:spPr bwMode="auto">
          <a:xfrm>
            <a:off x="1691680" y="5373465"/>
            <a:ext cx="26639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如果</a:t>
            </a:r>
            <a:r>
              <a:rPr lang="en-US" altLang="zh-CN" sz="2400" i="1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 err="1" smtClean="0">
                <a:latin typeface="Times New Roman" panose="02020603050405020304" pitchFamily="18" charset="0"/>
              </a:rPr>
              <a:t>c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(t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/>
              <a:t>为有</a:t>
            </a:r>
            <a:r>
              <a:rPr lang="zh-CN" altLang="en-US" sz="2400" dirty="0" smtClean="0"/>
              <a:t>限值，</a:t>
            </a:r>
            <a:endParaRPr lang="zh-CN" altLang="en-US" sz="2400" dirty="0"/>
          </a:p>
        </p:txBody>
      </p:sp>
      <p:graphicFrame>
        <p:nvGraphicFramePr>
          <p:cNvPr id="365604" name="Object 3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774251639"/>
              </p:ext>
            </p:extLst>
          </p:nvPr>
        </p:nvGraphicFramePr>
        <p:xfrm>
          <a:off x="4356026" y="3501802"/>
          <a:ext cx="3233737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752" name="公式" r:id="rId8" imgW="1638000" imgH="761760" progId="Equation.3">
                  <p:embed/>
                </p:oleObj>
              </mc:Choice>
              <mc:Fallback>
                <p:oleObj name="公式" r:id="rId8" imgW="1638000" imgH="76176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026" y="3501802"/>
                        <a:ext cx="3233737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600" grpId="0"/>
      <p:bldP spid="36560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的阶跃响应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908720"/>
            <a:ext cx="8075240" cy="305368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单位阶跃响应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电路对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单位阶跃函数输入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零状态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响应。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单位阶跃函数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延迟的单位阶跃函数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阶跃函数可以作为开关的数学模型，有时也称为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开关函数</a:t>
            </a:r>
            <a:endParaRPr lang="zh-CN" altLang="en-US" sz="2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03" t="8399" r="36949" b="84696"/>
          <a:stretch/>
        </p:blipFill>
        <p:spPr>
          <a:xfrm>
            <a:off x="1331639" y="2564904"/>
            <a:ext cx="2496421" cy="8640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6" t="15748" r="17882" b="60102"/>
          <a:stretch/>
        </p:blipFill>
        <p:spPr>
          <a:xfrm>
            <a:off x="4716016" y="1988840"/>
            <a:ext cx="4028146" cy="1890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" t="23750" r="54687" b="59450"/>
          <a:stretch/>
        </p:blipFill>
        <p:spPr>
          <a:xfrm>
            <a:off x="4887882" y="4034409"/>
            <a:ext cx="2492430" cy="1595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1" t="63652" r="34311" b="29648"/>
          <a:stretch/>
        </p:blipFill>
        <p:spPr>
          <a:xfrm>
            <a:off x="1259632" y="4653136"/>
            <a:ext cx="3004695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8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的阶跃响应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1052736"/>
            <a:ext cx="8075240" cy="290966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单位阶跃函数可以用来“起始”任意一个</a:t>
            </a:r>
            <a:r>
              <a:rPr lang="en-US" altLang="zh-CN" sz="2400" b="1" i="1" dirty="0" smtClean="0">
                <a:latin typeface="+mj-lt"/>
                <a:ea typeface="+mj-ea"/>
              </a:rPr>
              <a:t>f</a:t>
            </a:r>
            <a:r>
              <a:rPr lang="en-US" altLang="zh-CN" sz="2400" b="1" dirty="0" smtClean="0">
                <a:latin typeface="+mj-lt"/>
                <a:ea typeface="+mj-ea"/>
              </a:rPr>
              <a:t>(</a:t>
            </a:r>
            <a:r>
              <a:rPr lang="en-US" altLang="zh-CN" sz="2400" b="1" i="1" dirty="0" smtClean="0">
                <a:latin typeface="+mj-lt"/>
                <a:ea typeface="+mj-ea"/>
              </a:rPr>
              <a:t>t</a:t>
            </a:r>
            <a:r>
              <a:rPr lang="en-US" altLang="zh-CN" sz="2400" b="1" dirty="0" smtClean="0">
                <a:latin typeface="+mj-lt"/>
                <a:ea typeface="+mj-ea"/>
              </a:rPr>
              <a:t>)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88" t="92119" r="29178" b="335"/>
          <a:stretch/>
        </p:blipFill>
        <p:spPr>
          <a:xfrm>
            <a:off x="971601" y="1916832"/>
            <a:ext cx="3611359" cy="7907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1" t="63652" r="34311" b="29648"/>
          <a:stretch/>
        </p:blipFill>
        <p:spPr>
          <a:xfrm>
            <a:off x="969776" y="3480767"/>
            <a:ext cx="2663414" cy="7020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72" t="6375" r="9311" b="58990"/>
          <a:stretch/>
        </p:blipFill>
        <p:spPr>
          <a:xfrm>
            <a:off x="5076056" y="1700808"/>
            <a:ext cx="3038184" cy="478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的阶跃响应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1052736"/>
            <a:ext cx="8075240" cy="290966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矩形脉冲可以用阶跃函数表示</a:t>
            </a:r>
            <a:endParaRPr lang="en-US" altLang="zh-CN" sz="2400" b="1" dirty="0" smtClean="0">
              <a:latin typeface="+mj-lt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51606" r="30987" b="45788"/>
          <a:stretch/>
        </p:blipFill>
        <p:spPr>
          <a:xfrm>
            <a:off x="4221284" y="6093296"/>
            <a:ext cx="3312368" cy="360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57127" r="30987" b="40054"/>
          <a:stretch/>
        </p:blipFill>
        <p:spPr>
          <a:xfrm>
            <a:off x="5580112" y="3830021"/>
            <a:ext cx="3312368" cy="3893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6" r="51472" b="83361"/>
          <a:stretch/>
        </p:blipFill>
        <p:spPr>
          <a:xfrm>
            <a:off x="1259632" y="1586003"/>
            <a:ext cx="2808312" cy="20590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10" t="7911" r="12150" b="66247"/>
          <a:stretch/>
        </p:blipFill>
        <p:spPr>
          <a:xfrm>
            <a:off x="1310686" y="3660303"/>
            <a:ext cx="2880320" cy="31976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16723" r="50594" b="66401"/>
          <a:stretch/>
        </p:blipFill>
        <p:spPr>
          <a:xfrm>
            <a:off x="5917529" y="1700808"/>
            <a:ext cx="288032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的阶跃响应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1052736"/>
            <a:ext cx="8075240" cy="290966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j-lt"/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latin typeface="+mj-lt"/>
                <a:ea typeface="楷体_GB2312" pitchFamily="49" charset="-122"/>
              </a:rPr>
              <a:t>7-11 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开关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S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在位置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1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时已达稳态。</a:t>
            </a:r>
            <a:r>
              <a:rPr lang="en-US" altLang="zh-CN" sz="2400" i="1" dirty="0" smtClean="0">
                <a:latin typeface="+mj-lt"/>
                <a:ea typeface="楷体_GB2312" pitchFamily="49" charset="-122"/>
              </a:rPr>
              <a:t>t 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= 0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时，开关由位置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1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合向位置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2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。</a:t>
            </a:r>
            <a:r>
              <a:rPr lang="en-US" altLang="zh-CN" sz="2400" i="1" dirty="0" smtClean="0">
                <a:latin typeface="+mj-lt"/>
                <a:ea typeface="楷体_GB2312" pitchFamily="49" charset="-122"/>
              </a:rPr>
              <a:t>t 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= </a:t>
            </a:r>
            <a:r>
              <a:rPr lang="el-GR" altLang="zh-CN" sz="2400" i="1" dirty="0" smtClean="0">
                <a:latin typeface="+mj-lt"/>
                <a:ea typeface="楷体_GB2312" pitchFamily="49" charset="-122"/>
              </a:rPr>
              <a:t>τ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 =</a:t>
            </a:r>
            <a:r>
              <a:rPr lang="en-US" altLang="zh-CN" sz="2400" i="1" dirty="0" smtClean="0">
                <a:latin typeface="+mj-lt"/>
                <a:ea typeface="楷体_GB2312" pitchFamily="49" charset="-122"/>
              </a:rPr>
              <a:t>RC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时由位置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2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合向位置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1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。</a:t>
            </a:r>
            <a:endParaRPr lang="en-US" altLang="zh-CN" sz="2400" dirty="0" smtClean="0">
              <a:latin typeface="+mj-lt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1" t="96420" r="28662" b="-68"/>
          <a:stretch/>
        </p:blipFill>
        <p:spPr>
          <a:xfrm>
            <a:off x="4006995" y="3415640"/>
            <a:ext cx="4361627" cy="5760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996" t="42604" r="2486" b="42389"/>
          <a:stretch/>
        </p:blipFill>
        <p:spPr>
          <a:xfrm>
            <a:off x="827584" y="2243524"/>
            <a:ext cx="2829266" cy="18569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87180" y="2996952"/>
            <a:ext cx="4809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j-lt"/>
              </a:rPr>
              <a:t>当                       时，</a:t>
            </a:r>
            <a:r>
              <a:rPr lang="zh-CN" altLang="en-US" sz="2000" dirty="0"/>
              <a:t>为</a:t>
            </a:r>
            <a:r>
              <a:rPr lang="en-US" altLang="zh-CN" sz="2000" i="1" dirty="0" smtClean="0">
                <a:latin typeface="+mj-lt"/>
              </a:rPr>
              <a:t>RC</a:t>
            </a:r>
            <a:r>
              <a:rPr lang="zh-CN" altLang="en-US" sz="2000" dirty="0" smtClean="0">
                <a:latin typeface="+mj-lt"/>
              </a:rPr>
              <a:t>电路</a:t>
            </a:r>
            <a:r>
              <a:rPr lang="zh-CN" altLang="en-US" sz="2000" dirty="0" smtClean="0">
                <a:solidFill>
                  <a:srgbClr val="FF0000"/>
                </a:solidFill>
                <a:latin typeface="+mj-lt"/>
              </a:rPr>
              <a:t>零状态响应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546658"/>
              </p:ext>
            </p:extLst>
          </p:nvPr>
        </p:nvGraphicFramePr>
        <p:xfrm>
          <a:off x="4351991" y="3015530"/>
          <a:ext cx="1235751" cy="40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06" name="Equation" r:id="rId8" imgW="545760" imgH="177480" progId="Equation.DSMT4">
                  <p:embed/>
                </p:oleObj>
              </mc:Choice>
              <mc:Fallback>
                <p:oleObj name="Equation" r:id="rId8" imgW="5457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51991" y="3015530"/>
                        <a:ext cx="1235751" cy="40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887180" y="4265288"/>
            <a:ext cx="491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j-lt"/>
              </a:rPr>
              <a:t>当                       时，</a:t>
            </a:r>
            <a:r>
              <a:rPr lang="zh-CN" altLang="en-US" sz="2000" dirty="0"/>
              <a:t>为</a:t>
            </a:r>
            <a:r>
              <a:rPr lang="en-US" altLang="zh-CN" sz="2000" i="1" dirty="0" smtClean="0">
                <a:latin typeface="+mj-lt"/>
              </a:rPr>
              <a:t>RC</a:t>
            </a:r>
            <a:r>
              <a:rPr lang="zh-CN" altLang="en-US" sz="2000" dirty="0" smtClean="0">
                <a:latin typeface="+mj-lt"/>
              </a:rPr>
              <a:t>电路</a:t>
            </a:r>
            <a:r>
              <a:rPr lang="zh-CN" altLang="en-US" sz="2000" dirty="0" smtClean="0">
                <a:solidFill>
                  <a:srgbClr val="FF0000"/>
                </a:solidFill>
                <a:latin typeface="+mj-lt"/>
              </a:rPr>
              <a:t>零</a:t>
            </a:r>
            <a:r>
              <a:rPr lang="zh-CN" altLang="en-US" sz="2000" dirty="0">
                <a:solidFill>
                  <a:srgbClr val="FF0000"/>
                </a:solidFill>
                <a:latin typeface="+mj-lt"/>
              </a:rPr>
              <a:t>输入</a:t>
            </a:r>
            <a:r>
              <a:rPr lang="zh-CN" altLang="en-US" sz="2000" dirty="0" smtClean="0">
                <a:solidFill>
                  <a:srgbClr val="FF0000"/>
                </a:solidFill>
                <a:latin typeface="+mj-lt"/>
              </a:rPr>
              <a:t>响应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514167"/>
              </p:ext>
            </p:extLst>
          </p:nvPr>
        </p:nvGraphicFramePr>
        <p:xfrm>
          <a:off x="4308475" y="4298181"/>
          <a:ext cx="13239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07" name="Equation" r:id="rId10" imgW="583920" imgH="164880" progId="Equation.DSMT4">
                  <p:embed/>
                </p:oleObj>
              </mc:Choice>
              <mc:Fallback>
                <p:oleObj name="Equation" r:id="rId10" imgW="583920" imgH="1648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08475" y="4298181"/>
                        <a:ext cx="1323975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30" t="43897" r="48168" b="48789"/>
          <a:stretch/>
        </p:blipFill>
        <p:spPr>
          <a:xfrm>
            <a:off x="4211960" y="4682481"/>
            <a:ext cx="3825930" cy="10507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83144" y="2389391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lt"/>
              </a:rPr>
              <a:t>解法一：分段求解</a:t>
            </a:r>
            <a:endParaRPr lang="zh-CN" altLang="en-US" sz="20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57350" r="31472" b="6950"/>
          <a:stretch/>
        </p:blipFill>
        <p:spPr>
          <a:xfrm>
            <a:off x="827584" y="4293096"/>
            <a:ext cx="3070931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的阶跃响应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1052736"/>
            <a:ext cx="8075240" cy="290966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j-lt"/>
                <a:ea typeface="楷体_GB2312" pitchFamily="49" charset="-122"/>
              </a:rPr>
              <a:t>例</a:t>
            </a:r>
            <a:r>
              <a:rPr lang="en-US" altLang="zh-CN" sz="2400" b="1" dirty="0" smtClean="0">
                <a:latin typeface="+mj-lt"/>
                <a:ea typeface="楷体_GB2312" pitchFamily="49" charset="-122"/>
              </a:rPr>
              <a:t>7-11 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开关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S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在位置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1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时已达稳态。</a:t>
            </a:r>
            <a:r>
              <a:rPr lang="en-US" altLang="zh-CN" sz="2400" i="1" dirty="0" smtClean="0">
                <a:latin typeface="+mj-lt"/>
                <a:ea typeface="楷体_GB2312" pitchFamily="49" charset="-122"/>
              </a:rPr>
              <a:t>t 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= 0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时，开关由位置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1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合向位置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2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。</a:t>
            </a:r>
            <a:r>
              <a:rPr lang="en-US" altLang="zh-CN" sz="2400" i="1" dirty="0" smtClean="0">
                <a:latin typeface="+mj-lt"/>
                <a:ea typeface="楷体_GB2312" pitchFamily="49" charset="-122"/>
              </a:rPr>
              <a:t>t 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= </a:t>
            </a:r>
            <a:r>
              <a:rPr lang="el-GR" altLang="zh-CN" sz="2400" i="1" dirty="0" smtClean="0">
                <a:latin typeface="+mj-lt"/>
                <a:ea typeface="楷体_GB2312" pitchFamily="49" charset="-122"/>
              </a:rPr>
              <a:t>τ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 =</a:t>
            </a:r>
            <a:r>
              <a:rPr lang="en-US" altLang="zh-CN" sz="2400" i="1" dirty="0" smtClean="0">
                <a:latin typeface="+mj-lt"/>
                <a:ea typeface="楷体_GB2312" pitchFamily="49" charset="-122"/>
              </a:rPr>
              <a:t>RC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时由位置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2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合向位置</a:t>
            </a:r>
            <a:r>
              <a:rPr lang="en-US" altLang="zh-CN" sz="2400" dirty="0" smtClean="0">
                <a:latin typeface="+mj-lt"/>
                <a:ea typeface="楷体_GB2312" pitchFamily="49" charset="-122"/>
              </a:rPr>
              <a:t>1</a:t>
            </a:r>
            <a:r>
              <a:rPr lang="zh-CN" altLang="en-US" sz="2400" dirty="0" smtClean="0">
                <a:latin typeface="+mj-lt"/>
                <a:ea typeface="楷体_GB2312" pitchFamily="49" charset="-122"/>
              </a:rPr>
              <a:t>。</a:t>
            </a:r>
            <a:endParaRPr lang="en-US" altLang="zh-CN" sz="2400" dirty="0" smtClean="0">
              <a:latin typeface="+mj-lt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996" t="42604" r="2486" b="42389"/>
          <a:stretch/>
        </p:blipFill>
        <p:spPr>
          <a:xfrm>
            <a:off x="827584" y="2243524"/>
            <a:ext cx="2829266" cy="185692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43574" y="3751181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j-lt"/>
              </a:rPr>
              <a:t>RC</a:t>
            </a:r>
            <a:r>
              <a:rPr lang="zh-CN" altLang="en-US" sz="2000" dirty="0" smtClean="0">
                <a:latin typeface="+mj-lt"/>
              </a:rPr>
              <a:t>电路的单位阶跃响应为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0" t="75888" r="16669" b="19805"/>
          <a:stretch/>
        </p:blipFill>
        <p:spPr>
          <a:xfrm>
            <a:off x="3410366" y="4955973"/>
            <a:ext cx="5626130" cy="56125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83144" y="2389391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lt"/>
              </a:rPr>
              <a:t>解法二：阶跃响应</a:t>
            </a:r>
            <a:endParaRPr lang="zh-CN" altLang="en-US" sz="20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6" r="51472" b="83361"/>
          <a:stretch/>
        </p:blipFill>
        <p:spPr>
          <a:xfrm>
            <a:off x="467544" y="4123678"/>
            <a:ext cx="2808312" cy="20590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51606" r="30987" b="45788"/>
          <a:stretch/>
        </p:blipFill>
        <p:spPr>
          <a:xfrm>
            <a:off x="467544" y="5877272"/>
            <a:ext cx="3312368" cy="3600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82" t="69559" r="35868" b="26676"/>
          <a:stretch/>
        </p:blipFill>
        <p:spPr>
          <a:xfrm>
            <a:off x="4903643" y="4100453"/>
            <a:ext cx="2184386" cy="46583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807667" y="30428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j-lt"/>
              </a:rPr>
              <a:t>电源激励为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70" t="62805" r="29718" b="33659"/>
          <a:stretch/>
        </p:blipFill>
        <p:spPr>
          <a:xfrm>
            <a:off x="5274735" y="2996952"/>
            <a:ext cx="3123847" cy="4375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330316" y="47530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lt"/>
              </a:rPr>
              <a:t>得到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73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的冲激响应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908720"/>
            <a:ext cx="8075240" cy="305368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单位冲激响应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电路对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单位冲激函数激励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零状态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响应。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单位冲激函数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单位冲激函数可看作单位脉冲函数的极限情况。</a:t>
            </a:r>
            <a:endParaRPr lang="zh-CN" altLang="en-US" sz="2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56574" r="20863"/>
          <a:stretch/>
        </p:blipFill>
        <p:spPr>
          <a:xfrm>
            <a:off x="1767957" y="2575849"/>
            <a:ext cx="3723603" cy="12506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9" t="33201" r="32701" b="43700"/>
          <a:stretch/>
        </p:blipFill>
        <p:spPr>
          <a:xfrm>
            <a:off x="755576" y="4392488"/>
            <a:ext cx="3960440" cy="2348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62" t="22804" r="40057" b="73800"/>
          <a:stretch/>
        </p:blipFill>
        <p:spPr>
          <a:xfrm>
            <a:off x="5166016" y="5493602"/>
            <a:ext cx="1996784" cy="504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38024" y="4701514"/>
            <a:ext cx="185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lt"/>
                <a:ea typeface="楷体_GB2312" pitchFamily="49" charset="-122"/>
              </a:rPr>
              <a:t>对</a:t>
            </a:r>
            <a:r>
              <a:rPr lang="zh-CN" altLang="en-US" dirty="0" smtClean="0">
                <a:latin typeface="+mj-lt"/>
                <a:ea typeface="楷体_GB2312" pitchFamily="49" charset="-122"/>
              </a:rPr>
              <a:t>单位</a:t>
            </a:r>
            <a:r>
              <a:rPr lang="zh-CN" altLang="en-US" dirty="0">
                <a:latin typeface="+mj-lt"/>
                <a:ea typeface="楷体_GB2312" pitchFamily="49" charset="-122"/>
              </a:rPr>
              <a:t>矩形脉冲函数</a:t>
            </a:r>
            <a:r>
              <a:rPr lang="en-US" altLang="zh-CN" i="1" dirty="0">
                <a:latin typeface="+mj-lt"/>
                <a:ea typeface="楷体_GB2312" pitchFamily="49" charset="-122"/>
              </a:rPr>
              <a:t>p</a:t>
            </a:r>
            <a:r>
              <a:rPr lang="en-US" altLang="zh-CN" dirty="0">
                <a:latin typeface="+mj-lt"/>
                <a:ea typeface="楷体_GB2312" pitchFamily="49" charset="-122"/>
              </a:rPr>
              <a:t>(</a:t>
            </a:r>
            <a:r>
              <a:rPr lang="en-US" altLang="zh-CN" i="1" dirty="0">
                <a:latin typeface="+mj-lt"/>
                <a:ea typeface="楷体_GB2312" pitchFamily="49" charset="-122"/>
              </a:rPr>
              <a:t>t</a:t>
            </a:r>
            <a:r>
              <a:rPr lang="en-US" altLang="zh-CN" dirty="0" smtClean="0">
                <a:latin typeface="+mj-lt"/>
                <a:ea typeface="楷体_GB2312" pitchFamily="49" charset="-122"/>
              </a:rPr>
              <a:t>)</a:t>
            </a:r>
            <a:r>
              <a:rPr lang="zh-CN" altLang="en-US" dirty="0" smtClean="0">
                <a:latin typeface="+mj-lt"/>
                <a:ea typeface="楷体_GB2312" pitchFamily="49" charset="-122"/>
              </a:rPr>
              <a:t>，有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581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的冲激响应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908720"/>
            <a:ext cx="8075240" cy="338437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冲激函数的性质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单位冲激函数对时间的积分等于单位阶跃函数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 smtClean="0">
                <a:latin typeface="楷体_GB2312" pitchFamily="49" charset="-122"/>
                <a:ea typeface="楷体_GB2312" pitchFamily="49" charset="-122"/>
              </a:rPr>
              <a:t>单位冲激函数的“筛分”性质（取样性质）</a:t>
            </a:r>
            <a:endParaRPr lang="zh-CN" altLang="en-US" sz="22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0" t="77989" r="36902" b="17148"/>
          <a:stretch/>
        </p:blipFill>
        <p:spPr>
          <a:xfrm>
            <a:off x="1691680" y="2330122"/>
            <a:ext cx="3097325" cy="8961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09" t="85745" r="41225" b="9392"/>
          <a:stretch/>
        </p:blipFill>
        <p:spPr>
          <a:xfrm>
            <a:off x="6233320" y="2330123"/>
            <a:ext cx="2155104" cy="8961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13" t="96121" r="35014" b="480"/>
          <a:stretch/>
        </p:blipFill>
        <p:spPr>
          <a:xfrm>
            <a:off x="1836677" y="4293096"/>
            <a:ext cx="2952328" cy="4938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9" t="1701" r="23942" b="91999"/>
          <a:stretch/>
        </p:blipFill>
        <p:spPr>
          <a:xfrm>
            <a:off x="1979710" y="4773146"/>
            <a:ext cx="5292599" cy="9073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9" t="10558" r="31896" b="84449"/>
          <a:stretch/>
        </p:blipFill>
        <p:spPr>
          <a:xfrm>
            <a:off x="1979712" y="5661990"/>
            <a:ext cx="3680831" cy="7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的冲激响应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908720"/>
            <a:ext cx="8075240" cy="338437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单位冲激电流</a:t>
            </a:r>
            <a:r>
              <a:rPr lang="el-GR" altLang="zh-CN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b="1" i="1" baseline="-25000" dirty="0" err="1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作用在初始电压为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的电容上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单位冲激电压</a:t>
            </a:r>
            <a:r>
              <a:rPr lang="el-GR" altLang="zh-CN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作用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初始电流为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电感上</a:t>
            </a:r>
            <a:endParaRPr lang="en-US" altLang="zh-CN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7" t="27833" r="29928" b="65867"/>
          <a:stretch/>
        </p:blipFill>
        <p:spPr>
          <a:xfrm>
            <a:off x="2195734" y="1693594"/>
            <a:ext cx="4480460" cy="10081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7" t="42349" r="29928" b="51351"/>
          <a:stretch/>
        </p:blipFill>
        <p:spPr>
          <a:xfrm>
            <a:off x="2195734" y="3911446"/>
            <a:ext cx="4480460" cy="10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的冲激响应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908720"/>
            <a:ext cx="8075240" cy="338437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i="1" dirty="0" smtClean="0">
                <a:latin typeface="+mj-lt"/>
                <a:ea typeface="楷体_GB2312" pitchFamily="49" charset="-122"/>
              </a:rPr>
              <a:t>RC</a:t>
            </a:r>
            <a:r>
              <a:rPr lang="zh-CN" altLang="en-US" b="1" dirty="0" smtClean="0">
                <a:latin typeface="+mj-lt"/>
                <a:ea typeface="楷体_GB2312" pitchFamily="49" charset="-122"/>
              </a:rPr>
              <a:t>电路的冲激响应</a:t>
            </a:r>
            <a:endParaRPr lang="en-US" altLang="zh-CN" b="1" dirty="0" smtClean="0">
              <a:latin typeface="+mj-lt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08" t="76905" r="22482" b="7300"/>
          <a:stretch/>
        </p:blipFill>
        <p:spPr>
          <a:xfrm>
            <a:off x="1259632" y="1484784"/>
            <a:ext cx="6336704" cy="25274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397" r="32378" b="94750"/>
          <a:stretch/>
        </p:blipFill>
        <p:spPr>
          <a:xfrm>
            <a:off x="755577" y="3933056"/>
            <a:ext cx="3941191" cy="7920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4" t="5250" r="80161" b="91519"/>
          <a:stretch/>
        </p:blipFill>
        <p:spPr>
          <a:xfrm>
            <a:off x="5594234" y="5571487"/>
            <a:ext cx="1568566" cy="527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2" t="11712" r="25606" b="83038"/>
          <a:stretch/>
        </p:blipFill>
        <p:spPr>
          <a:xfrm>
            <a:off x="1042865" y="4653136"/>
            <a:ext cx="5206613" cy="8568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4" t="31500" r="32864" b="65673"/>
          <a:stretch/>
        </p:blipFill>
        <p:spPr>
          <a:xfrm>
            <a:off x="1042866" y="5589239"/>
            <a:ext cx="3493668" cy="4613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5" t="48976" r="29952" b="47053"/>
          <a:stretch/>
        </p:blipFill>
        <p:spPr>
          <a:xfrm>
            <a:off x="1042866" y="6165304"/>
            <a:ext cx="403319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§</a:t>
            </a:r>
            <a:r>
              <a:rPr lang="en-US" altLang="zh-CN" b="1" dirty="0" smtClean="0"/>
              <a:t>7.7 </a:t>
            </a:r>
            <a:r>
              <a:rPr lang="zh-CN" altLang="en-US" b="1" dirty="0"/>
              <a:t>一阶电路</a:t>
            </a:r>
            <a:r>
              <a:rPr lang="zh-CN" altLang="en-US" b="1" dirty="0" smtClean="0"/>
              <a:t>的冲激响应</a:t>
            </a:r>
            <a:endParaRPr lang="zh-CN" altLang="en-US" b="1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908720"/>
            <a:ext cx="8075240" cy="338437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i="1" dirty="0" smtClean="0">
                <a:latin typeface="+mj-lt"/>
                <a:ea typeface="楷体_GB2312" pitchFamily="49" charset="-122"/>
              </a:rPr>
              <a:t>RL</a:t>
            </a:r>
            <a:r>
              <a:rPr lang="zh-CN" altLang="en-US" b="1" dirty="0" smtClean="0">
                <a:latin typeface="+mj-lt"/>
                <a:ea typeface="楷体_GB2312" pitchFamily="49" charset="-122"/>
              </a:rPr>
              <a:t>电路的冲激响应</a:t>
            </a:r>
            <a:endParaRPr lang="en-US" altLang="zh-CN" b="1" dirty="0" smtClean="0">
              <a:latin typeface="+mj-lt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1" t="63201" r="20700" b="21911"/>
          <a:stretch/>
        </p:blipFill>
        <p:spPr>
          <a:xfrm>
            <a:off x="1331640" y="1571077"/>
            <a:ext cx="6111800" cy="24300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5" t="86038" r="37883" b="8712"/>
          <a:stretch/>
        </p:blipFill>
        <p:spPr>
          <a:xfrm>
            <a:off x="700687" y="4217284"/>
            <a:ext cx="2232991" cy="8568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5930" r="32675" b="83900"/>
          <a:stretch/>
        </p:blipFill>
        <p:spPr>
          <a:xfrm>
            <a:off x="677435" y="5074091"/>
            <a:ext cx="2958462" cy="6827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31906" r="15924" b="20222"/>
          <a:stretch/>
        </p:blipFill>
        <p:spPr>
          <a:xfrm>
            <a:off x="3790256" y="4009629"/>
            <a:ext cx="4896544" cy="25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7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51" y="1340197"/>
            <a:ext cx="3168650" cy="25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37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39" y="2324447"/>
            <a:ext cx="9906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376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214" y="1471960"/>
            <a:ext cx="9906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3770" name="Group 10"/>
          <p:cNvGrpSpPr>
            <a:grpSpLocks/>
          </p:cNvGrpSpPr>
          <p:nvPr/>
        </p:nvGrpSpPr>
        <p:grpSpPr bwMode="auto">
          <a:xfrm rot="19143512">
            <a:off x="6248014" y="1676747"/>
            <a:ext cx="71437" cy="792163"/>
            <a:chOff x="3651" y="2818"/>
            <a:chExt cx="69" cy="748"/>
          </a:xfrm>
        </p:grpSpPr>
        <p:sp>
          <p:nvSpPr>
            <p:cNvPr id="373771" name="AutoShape 11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3772" name="Rectangle 12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73773" name="Group 13"/>
          <p:cNvGrpSpPr>
            <a:grpSpLocks/>
          </p:cNvGrpSpPr>
          <p:nvPr/>
        </p:nvGrpSpPr>
        <p:grpSpPr bwMode="auto">
          <a:xfrm rot="19143512">
            <a:off x="7543414" y="2540347"/>
            <a:ext cx="71437" cy="792163"/>
            <a:chOff x="3651" y="2818"/>
            <a:chExt cx="69" cy="748"/>
          </a:xfrm>
        </p:grpSpPr>
        <p:sp>
          <p:nvSpPr>
            <p:cNvPr id="373774" name="AutoShape 14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3775" name="Rectangle 15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3776" name="Line 16"/>
          <p:cNvSpPr>
            <a:spLocks noChangeShapeType="1"/>
          </p:cNvSpPr>
          <p:nvPr/>
        </p:nvSpPr>
        <p:spPr bwMode="auto">
          <a:xfrm>
            <a:off x="5455851" y="2108547"/>
            <a:ext cx="287338" cy="0"/>
          </a:xfrm>
          <a:prstGeom prst="line">
            <a:avLst/>
          </a:prstGeom>
          <a:noFill/>
          <a:ln w="1111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73777" name="Group 17"/>
          <p:cNvGrpSpPr>
            <a:grpSpLocks/>
          </p:cNvGrpSpPr>
          <p:nvPr/>
        </p:nvGrpSpPr>
        <p:grpSpPr bwMode="auto">
          <a:xfrm rot="2342675">
            <a:off x="7543414" y="2540347"/>
            <a:ext cx="71437" cy="792163"/>
            <a:chOff x="3651" y="2818"/>
            <a:chExt cx="69" cy="748"/>
          </a:xfrm>
        </p:grpSpPr>
        <p:sp>
          <p:nvSpPr>
            <p:cNvPr id="373778" name="AutoShape 18"/>
            <p:cNvSpPr>
              <a:spLocks noChangeArrowheads="1"/>
            </p:cNvSpPr>
            <p:nvPr/>
          </p:nvSpPr>
          <p:spPr bwMode="auto">
            <a:xfrm rot="-5400000">
              <a:off x="3482" y="2987"/>
              <a:ext cx="408" cy="69"/>
            </a:xfrm>
            <a:prstGeom prst="rightArrow">
              <a:avLst>
                <a:gd name="adj1" fmla="val 50000"/>
                <a:gd name="adj2" fmla="val 14782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3779" name="Rectangle 19"/>
            <p:cNvSpPr>
              <a:spLocks noChangeArrowheads="1"/>
            </p:cNvSpPr>
            <p:nvPr/>
          </p:nvSpPr>
          <p:spPr bwMode="auto">
            <a:xfrm>
              <a:off x="3651" y="3203"/>
              <a:ext cx="45" cy="3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73780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414" y="3619847"/>
            <a:ext cx="542925" cy="866775"/>
          </a:xfrm>
          <a:prstGeom prst="rect">
            <a:avLst/>
          </a:prstGeom>
          <a:solidFill>
            <a:srgbClr val="808000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3781" name="Line 21"/>
          <p:cNvSpPr>
            <a:spLocks noChangeShapeType="1"/>
          </p:cNvSpPr>
          <p:nvPr/>
        </p:nvSpPr>
        <p:spPr bwMode="auto">
          <a:xfrm flipH="1">
            <a:off x="5455851" y="2108547"/>
            <a:ext cx="287338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3789" name="Rectangle 2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600" b="1"/>
              <a:t>§7.1 </a:t>
            </a:r>
            <a:r>
              <a:rPr lang="zh-CN" altLang="en-US" sz="3600"/>
              <a:t>动态电路的方程及其初始条件</a:t>
            </a:r>
          </a:p>
        </p:txBody>
      </p:sp>
      <p:graphicFrame>
        <p:nvGraphicFramePr>
          <p:cNvPr id="37379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173423"/>
              </p:ext>
            </p:extLst>
          </p:nvPr>
        </p:nvGraphicFramePr>
        <p:xfrm>
          <a:off x="3596754" y="5373216"/>
          <a:ext cx="19113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44" name="公式" r:id="rId7" imgW="927000" imgH="457200" progId="Equation.3">
                  <p:embed/>
                </p:oleObj>
              </mc:Choice>
              <mc:Fallback>
                <p:oleObj name="公式" r:id="rId7" imgW="927000" imgH="4572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754" y="5373216"/>
                        <a:ext cx="19113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9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05930"/>
              </p:ext>
            </p:extLst>
          </p:nvPr>
        </p:nvGraphicFramePr>
        <p:xfrm>
          <a:off x="755576" y="1268760"/>
          <a:ext cx="3360738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45" name="Microsoft 公式 3.0" r:id="rId9" imgW="1701720" imgH="761760" progId="Equation.3">
                  <p:embed/>
                </p:oleObj>
              </mc:Choice>
              <mc:Fallback>
                <p:oleObj name="Microsoft 公式 3.0" r:id="rId9" imgW="1701720" imgH="76176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268760"/>
                        <a:ext cx="3360738" cy="150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94" name="Text Box 34"/>
          <p:cNvSpPr txBox="1">
            <a:spLocks noChangeArrowheads="1"/>
          </p:cNvSpPr>
          <p:nvPr/>
        </p:nvSpPr>
        <p:spPr bwMode="auto">
          <a:xfrm>
            <a:off x="631439" y="3068985"/>
            <a:ext cx="2376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+mj-lt"/>
              </a:rPr>
              <a:t>令</a:t>
            </a:r>
            <a:r>
              <a:rPr lang="en-US" altLang="zh-CN" sz="2400" dirty="0">
                <a:latin typeface="+mj-lt"/>
              </a:rPr>
              <a:t>t</a:t>
            </a:r>
            <a:r>
              <a:rPr lang="en-US" altLang="zh-CN" sz="2400" baseline="-25000" dirty="0">
                <a:latin typeface="+mj-lt"/>
              </a:rPr>
              <a:t>0</a:t>
            </a:r>
            <a:r>
              <a:rPr lang="en-US" altLang="zh-CN" sz="2400" dirty="0">
                <a:latin typeface="+mj-lt"/>
              </a:rPr>
              <a:t>=0</a:t>
            </a:r>
            <a:r>
              <a:rPr lang="en-US" altLang="zh-CN" sz="2400" baseline="-25000" dirty="0">
                <a:latin typeface="+mj-lt"/>
              </a:rPr>
              <a:t>-</a:t>
            </a:r>
            <a:r>
              <a:rPr lang="en-US" altLang="zh-CN" sz="2400" dirty="0" smtClean="0">
                <a:latin typeface="+mj-lt"/>
              </a:rPr>
              <a:t>, t=0</a:t>
            </a:r>
            <a:r>
              <a:rPr lang="en-US" altLang="zh-CN" sz="2400" baseline="-25000" dirty="0">
                <a:latin typeface="+mj-lt"/>
              </a:rPr>
              <a:t>+</a:t>
            </a:r>
            <a:r>
              <a:rPr lang="en-US" altLang="zh-CN" sz="2400" dirty="0">
                <a:latin typeface="+mj-lt"/>
              </a:rPr>
              <a:t>,</a:t>
            </a:r>
          </a:p>
        </p:txBody>
      </p:sp>
      <p:sp>
        <p:nvSpPr>
          <p:cNvPr id="373795" name="Text Box 35"/>
          <p:cNvSpPr txBox="1">
            <a:spLocks noChangeArrowheads="1"/>
          </p:cNvSpPr>
          <p:nvPr/>
        </p:nvSpPr>
        <p:spPr bwMode="auto">
          <a:xfrm>
            <a:off x="631438" y="5339110"/>
            <a:ext cx="27884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如果</a:t>
            </a:r>
            <a:r>
              <a:rPr lang="en-US" altLang="zh-CN" sz="2400" i="1" dirty="0" err="1" smtClean="0">
                <a:latin typeface="Times New Roman" panose="02020603050405020304" pitchFamily="18" charset="0"/>
              </a:rPr>
              <a:t>u</a:t>
            </a:r>
            <a:r>
              <a:rPr lang="en-US" altLang="zh-CN" sz="2400" baseline="-25000" dirty="0" err="1" smtClean="0">
                <a:latin typeface="Times New Roman" panose="02020603050405020304" pitchFamily="18" charset="0"/>
              </a:rPr>
              <a:t>L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(t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/>
              <a:t>为有</a:t>
            </a:r>
            <a:r>
              <a:rPr lang="zh-CN" altLang="en-US" sz="2400" dirty="0" smtClean="0"/>
              <a:t>限值</a:t>
            </a:r>
            <a:r>
              <a:rPr lang="zh-CN" altLang="en-US" sz="2400" dirty="0"/>
              <a:t>，</a:t>
            </a:r>
          </a:p>
        </p:txBody>
      </p:sp>
      <p:graphicFrame>
        <p:nvGraphicFramePr>
          <p:cNvPr id="37379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184520"/>
              </p:ext>
            </p:extLst>
          </p:nvPr>
        </p:nvGraphicFramePr>
        <p:xfrm>
          <a:off x="1474912" y="3645247"/>
          <a:ext cx="3313112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46" name="公式" r:id="rId11" imgW="1625400" imgH="761760" progId="Equation.3">
                  <p:embed/>
                </p:oleObj>
              </mc:Choice>
              <mc:Fallback>
                <p:oleObj name="公式" r:id="rId11" imgW="1625400" imgH="76176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912" y="3645247"/>
                        <a:ext cx="3313112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2106 L 3.61111E-6 -0.2099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73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43" dur="3000" fill="hold"/>
                                        <p:tgtEl>
                                          <p:spTgt spid="3737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200000">
                                      <p:cBhvr>
                                        <p:cTn id="45" dur="3000" fill="hold"/>
                                        <p:tgtEl>
                                          <p:spTgt spid="3737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73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94" grpId="0"/>
      <p:bldP spid="37379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611560" y="188913"/>
            <a:ext cx="6551240" cy="6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作业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83568" y="1412776"/>
            <a:ext cx="66967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P191</a:t>
            </a:r>
          </a:p>
          <a:p>
            <a:pPr marL="895350"/>
            <a:r>
              <a:rPr lang="en-US" altLang="zh-CN" sz="2800" dirty="0" smtClean="0"/>
              <a:t>7-3</a:t>
            </a:r>
          </a:p>
          <a:p>
            <a:pPr marL="895350"/>
            <a:r>
              <a:rPr lang="en-US" altLang="zh-CN" sz="2800" dirty="0" smtClean="0"/>
              <a:t>7-4</a:t>
            </a:r>
          </a:p>
          <a:p>
            <a:pPr marL="895350"/>
            <a:r>
              <a:rPr lang="en-US" altLang="zh-CN" sz="2800" dirty="0" smtClean="0"/>
              <a:t>7-8</a:t>
            </a:r>
          </a:p>
          <a:p>
            <a:pPr marL="895350"/>
            <a:r>
              <a:rPr lang="en-US" altLang="zh-CN" sz="2800" dirty="0" smtClean="0"/>
              <a:t>7-11</a:t>
            </a:r>
          </a:p>
          <a:p>
            <a:pPr marL="895350"/>
            <a:endParaRPr lang="en-US" altLang="zh-CN" sz="2800" dirty="0" smtClean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12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600" b="1"/>
              <a:t>§7.1 </a:t>
            </a:r>
            <a:r>
              <a:rPr lang="zh-CN" altLang="en-US" sz="3600"/>
              <a:t>动态电路的方程及其初始条件</a:t>
            </a:r>
          </a:p>
        </p:txBody>
      </p:sp>
      <p:pic>
        <p:nvPicPr>
          <p:cNvPr id="37274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284" y="1412776"/>
            <a:ext cx="7752179" cy="817413"/>
          </a:xfrm>
          <a:noFill/>
          <a:ln/>
        </p:spPr>
      </p:pic>
      <p:sp>
        <p:nvSpPr>
          <p:cNvPr id="372745" name="Text Box 9"/>
          <p:cNvSpPr txBox="1">
            <a:spLocks noChangeArrowheads="1"/>
          </p:cNvSpPr>
          <p:nvPr/>
        </p:nvSpPr>
        <p:spPr bwMode="auto">
          <a:xfrm>
            <a:off x="899591" y="2608543"/>
            <a:ext cx="76528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/>
              <a:t>换路的瞬间</a:t>
            </a:r>
            <a:r>
              <a:rPr lang="en-US" altLang="zh-CN" sz="2800" dirty="0"/>
              <a:t>,</a:t>
            </a:r>
            <a:r>
              <a:rPr lang="zh-CN" altLang="en-US" sz="2800" dirty="0"/>
              <a:t>电容可视为电压值</a:t>
            </a:r>
            <a:r>
              <a:rPr lang="en-US" altLang="zh-CN" sz="2800" i="1" dirty="0" err="1">
                <a:latin typeface="Times New Roman" panose="02020603050405020304" pitchFamily="18" charset="0"/>
              </a:rPr>
              <a:t>u</a:t>
            </a:r>
            <a:r>
              <a:rPr lang="en-US" altLang="zh-CN" sz="2800" baseline="-25000" dirty="0" err="1">
                <a:latin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</a:rPr>
              <a:t>(0_)</a:t>
            </a:r>
            <a:r>
              <a:rPr lang="zh-CN" altLang="en-US" sz="2800" dirty="0">
                <a:latin typeface="Times New Roman" panose="02020603050405020304" pitchFamily="18" charset="0"/>
              </a:rPr>
              <a:t>的电压源。</a:t>
            </a:r>
          </a:p>
        </p:txBody>
      </p:sp>
      <p:sp>
        <p:nvSpPr>
          <p:cNvPr id="372746" name="Text Box 10"/>
          <p:cNvSpPr txBox="1">
            <a:spLocks noChangeArrowheads="1"/>
          </p:cNvSpPr>
          <p:nvPr/>
        </p:nvSpPr>
        <p:spPr bwMode="auto">
          <a:xfrm>
            <a:off x="899592" y="3616606"/>
            <a:ext cx="76528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/>
              <a:t>换路的瞬间</a:t>
            </a:r>
            <a:r>
              <a:rPr lang="en-US" altLang="zh-CN" sz="2800" dirty="0"/>
              <a:t>,</a:t>
            </a:r>
            <a:r>
              <a:rPr lang="zh-CN" altLang="en-US" sz="2800" dirty="0"/>
              <a:t>电感可视为电流值</a:t>
            </a:r>
            <a:r>
              <a:rPr lang="en-US" altLang="zh-CN" sz="28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800" baseline="-25000" dirty="0" err="1">
                <a:latin typeface="Times New Roman" panose="02020603050405020304" pitchFamily="18" charset="0"/>
              </a:rPr>
              <a:t>L</a:t>
            </a:r>
            <a:r>
              <a:rPr lang="en-US" altLang="zh-CN" sz="2800" dirty="0">
                <a:latin typeface="Times New Roman" panose="02020603050405020304" pitchFamily="18" charset="0"/>
              </a:rPr>
              <a:t>(0_)</a:t>
            </a:r>
            <a:r>
              <a:rPr lang="zh-CN" altLang="en-US" sz="2800" dirty="0">
                <a:latin typeface="Times New Roman" panose="02020603050405020304" pitchFamily="18" charset="0"/>
              </a:rPr>
              <a:t>的电流源。</a:t>
            </a:r>
          </a:p>
        </p:txBody>
      </p:sp>
      <p:sp>
        <p:nvSpPr>
          <p:cNvPr id="372748" name="Text Box 12"/>
          <p:cNvSpPr txBox="1">
            <a:spLocks noChangeArrowheads="1"/>
          </p:cNvSpPr>
          <p:nvPr/>
        </p:nvSpPr>
        <p:spPr bwMode="auto">
          <a:xfrm>
            <a:off x="899592" y="4553231"/>
            <a:ext cx="7652870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电容电压初始值</a:t>
            </a:r>
            <a:r>
              <a:rPr lang="en-US" altLang="zh-CN" sz="2800" i="1" dirty="0" err="1">
                <a:latin typeface="Times New Roman" panose="02020603050405020304" pitchFamily="18" charset="0"/>
              </a:rPr>
              <a:t>u</a:t>
            </a:r>
            <a:r>
              <a:rPr lang="en-US" altLang="zh-CN" sz="2800" baseline="-25000" dirty="0" err="1">
                <a:latin typeface="Times New Roman" panose="02020603050405020304" pitchFamily="18" charset="0"/>
              </a:rPr>
              <a:t>C</a:t>
            </a:r>
            <a:r>
              <a:rPr lang="en-US" altLang="zh-CN" sz="2800" dirty="0">
                <a:latin typeface="Times New Roman" panose="02020603050405020304" pitchFamily="18" charset="0"/>
              </a:rPr>
              <a:t>(0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</a:rPr>
              <a:t>、</a:t>
            </a:r>
            <a:r>
              <a:rPr lang="zh-CN" altLang="en-US" sz="2800" dirty="0"/>
              <a:t>电感电流初始值</a:t>
            </a:r>
            <a:r>
              <a:rPr lang="en-US" altLang="zh-CN" sz="28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800" baseline="-25000" dirty="0" err="1">
                <a:latin typeface="Times New Roman" panose="02020603050405020304" pitchFamily="18" charset="0"/>
              </a:rPr>
              <a:t>L</a:t>
            </a:r>
            <a:r>
              <a:rPr lang="en-US" altLang="zh-CN" sz="2800" dirty="0">
                <a:latin typeface="Times New Roman" panose="02020603050405020304" pitchFamily="18" charset="0"/>
              </a:rPr>
              <a:t>(0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+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</a:rPr>
              <a:t>为电路的独立初始条件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只</a:t>
            </a:r>
            <a:r>
              <a:rPr lang="zh-CN" altLang="en-US" sz="2800" dirty="0">
                <a:latin typeface="Times New Roman" panose="02020603050405020304" pitchFamily="18" charset="0"/>
              </a:rPr>
              <a:t>与换路前的最终值有关，与换路后的电路结构及参数无关。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45" grpId="0"/>
      <p:bldP spid="372746" grpId="0"/>
      <p:bldP spid="3727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600" b="1" dirty="0"/>
              <a:t>§7.1 </a:t>
            </a:r>
            <a:r>
              <a:rPr lang="zh-CN" altLang="en-US" sz="3600" dirty="0"/>
              <a:t>动态电路的方程及其初始条件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7-1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551"/>
          <a:stretch/>
        </p:blipFill>
        <p:spPr>
          <a:xfrm>
            <a:off x="0" y="959001"/>
            <a:ext cx="9144000" cy="8138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9242" r="56688" b="12235"/>
          <a:stretch/>
        </p:blipFill>
        <p:spPr>
          <a:xfrm>
            <a:off x="-1" y="2204863"/>
            <a:ext cx="3346697" cy="33105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" r="85044" b="96001"/>
          <a:stretch/>
        </p:blipFill>
        <p:spPr>
          <a:xfrm>
            <a:off x="-1676" y="1772816"/>
            <a:ext cx="1548680" cy="4480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3" t="15924" r="35501" b="76546"/>
          <a:stretch/>
        </p:blipFill>
        <p:spPr>
          <a:xfrm>
            <a:off x="4139952" y="2294905"/>
            <a:ext cx="3106017" cy="732400"/>
          </a:xfrm>
          <a:prstGeom prst="rect">
            <a:avLst/>
          </a:prstGeom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363708" y="1844824"/>
            <a:ext cx="5672787" cy="49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FF"/>
                </a:solidFill>
              </a:rPr>
              <a:t>开关打开前，电路中电压和电流恒定不变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363708" y="3204952"/>
            <a:ext cx="5672787" cy="49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/>
              <a:t>电容电流为                   </a:t>
            </a:r>
            <a:r>
              <a:rPr lang="en-US" altLang="zh-CN" sz="2400" dirty="0" smtClean="0"/>
              <a:t>=0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363708" y="3937765"/>
            <a:ext cx="567278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/>
              <a:t>电感电压为                   </a:t>
            </a:r>
            <a:r>
              <a:rPr lang="en-US" altLang="zh-CN" sz="2400" dirty="0" smtClean="0"/>
              <a:t>=0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3" t="25161" r="28347" b="67309"/>
          <a:stretch/>
        </p:blipFill>
        <p:spPr>
          <a:xfrm>
            <a:off x="5018444" y="3785021"/>
            <a:ext cx="1482937" cy="7324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7" t="25171" r="42783" b="67299"/>
          <a:stretch/>
        </p:blipFill>
        <p:spPr>
          <a:xfrm>
            <a:off x="5001432" y="3086993"/>
            <a:ext cx="1482937" cy="732400"/>
          </a:xfrm>
          <a:prstGeom prst="rect">
            <a:avLst/>
          </a:prstGeom>
        </p:spPr>
      </p:pic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3365398" y="4626040"/>
            <a:ext cx="5672787" cy="49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/>
              <a:t>即电容相当于开路，电感相当于短路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1" t="37912" r="38233" b="44475"/>
          <a:stretch/>
        </p:blipFill>
        <p:spPr>
          <a:xfrm>
            <a:off x="4427984" y="5103217"/>
            <a:ext cx="2520280" cy="171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4600" b="1" dirty="0"/>
              <a:t>§7.1 </a:t>
            </a:r>
            <a:r>
              <a:rPr lang="zh-CN" altLang="en-US" sz="3600" dirty="0"/>
              <a:t>动态电路的方程及其初始条件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7-1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9242" r="56688" b="21146"/>
          <a:stretch/>
        </p:blipFill>
        <p:spPr>
          <a:xfrm>
            <a:off x="-1" y="1426915"/>
            <a:ext cx="2912244" cy="25061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0" t="56266" r="12873" b="39292"/>
          <a:stretch/>
        </p:blipFill>
        <p:spPr>
          <a:xfrm>
            <a:off x="3548044" y="1993783"/>
            <a:ext cx="2592287" cy="432049"/>
          </a:xfrm>
          <a:prstGeom prst="rect">
            <a:avLst/>
          </a:prstGeom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627784" y="1412775"/>
            <a:ext cx="612068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FF"/>
                </a:solidFill>
              </a:rPr>
              <a:t>换路时</a:t>
            </a:r>
            <a:r>
              <a:rPr lang="zh-CN" altLang="en-US" sz="2400" dirty="0">
                <a:solidFill>
                  <a:srgbClr val="0000FF"/>
                </a:solidFill>
              </a:rPr>
              <a:t>，电容</a:t>
            </a:r>
            <a:r>
              <a:rPr lang="zh-CN" altLang="en-US" sz="2400" dirty="0" smtClean="0">
                <a:solidFill>
                  <a:srgbClr val="0000FF"/>
                </a:solidFill>
              </a:rPr>
              <a:t>电压</a:t>
            </a:r>
            <a:r>
              <a:rPr lang="zh-CN" altLang="en-US" sz="2400" dirty="0">
                <a:solidFill>
                  <a:srgbClr val="0000FF"/>
                </a:solidFill>
              </a:rPr>
              <a:t>和</a:t>
            </a:r>
            <a:r>
              <a:rPr lang="zh-CN" altLang="en-US" sz="2400" dirty="0" smtClean="0">
                <a:solidFill>
                  <a:srgbClr val="0000FF"/>
                </a:solidFill>
              </a:rPr>
              <a:t>电感电流都不会跃变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9" t="77287" r="28480" b="803"/>
          <a:stretch/>
        </p:blipFill>
        <p:spPr>
          <a:xfrm>
            <a:off x="3476036" y="4366403"/>
            <a:ext cx="4464496" cy="21312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5" t="56525" r="2471" b="39293"/>
          <a:stretch/>
        </p:blipFill>
        <p:spPr>
          <a:xfrm>
            <a:off x="3692060" y="2446138"/>
            <a:ext cx="1011560" cy="40679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61788" r="85045" b="34116"/>
          <a:stretch/>
        </p:blipFill>
        <p:spPr>
          <a:xfrm>
            <a:off x="4818573" y="2444274"/>
            <a:ext cx="1291207" cy="39841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87" t="19550" r="12698" b="11927"/>
          <a:stretch/>
        </p:blipFill>
        <p:spPr>
          <a:xfrm>
            <a:off x="251520" y="4149080"/>
            <a:ext cx="3181650" cy="2505701"/>
          </a:xfrm>
          <a:prstGeom prst="rect">
            <a:avLst/>
          </a:prstGeom>
        </p:spPr>
      </p:pic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2915816" y="3098343"/>
            <a:ext cx="5832648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FF"/>
                </a:solidFill>
              </a:rPr>
              <a:t>开关打开，把电容用电压源替代，电感用电流源替代，等效电路如图</a:t>
            </a:r>
            <a:r>
              <a:rPr lang="en-US" altLang="zh-CN" sz="2400" dirty="0" smtClean="0">
                <a:solidFill>
                  <a:srgbClr val="0000FF"/>
                </a:solidFill>
              </a:rPr>
              <a:t>(b)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1484784"/>
            <a:ext cx="1331640" cy="238717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67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350"/>
            <a:ext cx="8229228" cy="576362"/>
          </a:xfrm>
        </p:spPr>
        <p:txBody>
          <a:bodyPr/>
          <a:lstStyle/>
          <a:p>
            <a:r>
              <a:rPr lang="en-US" altLang="zh-CN" sz="3800" b="1" dirty="0">
                <a:latin typeface="宋体" panose="02010600030101010101" pitchFamily="2" charset="-122"/>
                <a:ea typeface="宋体" panose="02010600030101010101" pitchFamily="2" charset="-122"/>
              </a:rPr>
              <a:t>§7.2 </a:t>
            </a:r>
            <a:r>
              <a:rPr lang="zh-CN" altLang="en-US" sz="3800" b="1" dirty="0">
                <a:latin typeface="宋体" panose="02010600030101010101" pitchFamily="2" charset="-122"/>
                <a:ea typeface="宋体" panose="02010600030101010101" pitchFamily="2" charset="-122"/>
              </a:rPr>
              <a:t>一阶电路的零输入响应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59" y="1124745"/>
            <a:ext cx="8086353" cy="4248944"/>
          </a:xfrm>
        </p:spPr>
        <p:txBody>
          <a:bodyPr/>
          <a:lstStyle/>
          <a:p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一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阶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电路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marL="714375" indent="0"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含有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一个或等效为一个储能元件的线性电路。</a:t>
            </a:r>
          </a:p>
          <a:p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零输入响应</a:t>
            </a:r>
            <a:endParaRPr lang="en-US" altLang="zh-CN" b="1" dirty="0" smtClean="0">
              <a:latin typeface="楷体_GB2312" pitchFamily="49" charset="-122"/>
              <a:ea typeface="楷体_GB2312" pitchFamily="49" charset="-122"/>
            </a:endParaRPr>
          </a:p>
          <a:p>
            <a:pPr marL="714375" indent="0"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脱离电源后）输入为零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由储能元件的原始储能引起的电路中电压电流的变化。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Layers</Template>
  <TotalTime>9906</TotalTime>
  <Words>1783</Words>
  <Application>Microsoft Office PowerPoint</Application>
  <PresentationFormat>全屏显示(4:3)</PresentationFormat>
  <Paragraphs>331</Paragraphs>
  <Slides>50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楷体_GB2312</vt:lpstr>
      <vt:lpstr>隶书</vt:lpstr>
      <vt:lpstr>宋体</vt:lpstr>
      <vt:lpstr>Arial</vt:lpstr>
      <vt:lpstr>Cambria Math</vt:lpstr>
      <vt:lpstr>Times New Roman</vt:lpstr>
      <vt:lpstr>Wingdings</vt:lpstr>
      <vt:lpstr>Layers</vt:lpstr>
      <vt:lpstr>公式</vt:lpstr>
      <vt:lpstr>Microsoft 公式 3.0</vt:lpstr>
      <vt:lpstr>Equation</vt:lpstr>
      <vt:lpstr>MathType 6.0 Equation</vt:lpstr>
      <vt:lpstr>第七章  一阶电路的时域分析</vt:lpstr>
      <vt:lpstr>§7.1 动态电路的方程及其初始条件</vt:lpstr>
      <vt:lpstr>§7.1 动态电路的方程及其初始条件</vt:lpstr>
      <vt:lpstr>§7.1 动态电路的方程及其初始条件</vt:lpstr>
      <vt:lpstr>§7.1 动态电路的方程及其初始条件</vt:lpstr>
      <vt:lpstr>§7.1 动态电路的方程及其初始条件</vt:lpstr>
      <vt:lpstr>§7.1 动态电路的方程及其初始条件</vt:lpstr>
      <vt:lpstr>§7.1 动态电路的方程及其初始条件</vt:lpstr>
      <vt:lpstr>§7.2 一阶电路的零输入响应</vt:lpstr>
      <vt:lpstr>一、RC串联电路</vt:lpstr>
      <vt:lpstr>PowerPoint 演示文稿</vt:lpstr>
      <vt:lpstr>PowerPoint 演示文稿</vt:lpstr>
      <vt:lpstr>PowerPoint 演示文稿</vt:lpstr>
      <vt:lpstr>RL串联电路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§7.3 一阶电路的零状态响应</vt:lpstr>
      <vt:lpstr>RC串联电路</vt:lpstr>
      <vt:lpstr>PowerPoint 演示文稿</vt:lpstr>
      <vt:lpstr>PowerPoint 演示文稿</vt:lpstr>
      <vt:lpstr>RL串联电路</vt:lpstr>
      <vt:lpstr>PowerPoint 演示文稿</vt:lpstr>
      <vt:lpstr>PowerPoint 演示文稿</vt:lpstr>
      <vt:lpstr>PowerPoint 演示文稿</vt:lpstr>
      <vt:lpstr>小结：一阶电路的零输入响应和零状态响应</vt:lpstr>
      <vt:lpstr>§7.4 一阶电路的全响应</vt:lpstr>
      <vt:lpstr>§7.4 一阶电路的全响应</vt:lpstr>
      <vt:lpstr>§7.4 一阶电路的全响应</vt:lpstr>
      <vt:lpstr>三要素法：f(0+)、f(∞)、τ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robot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电路基础</dc:title>
  <dc:creator>che</dc:creator>
  <cp:lastModifiedBy>Xu Lin</cp:lastModifiedBy>
  <cp:revision>180</cp:revision>
  <dcterms:created xsi:type="dcterms:W3CDTF">2008-01-26T07:22:55Z</dcterms:created>
  <dcterms:modified xsi:type="dcterms:W3CDTF">2019-04-10T15:09:04Z</dcterms:modified>
</cp:coreProperties>
</file>